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gif"/>
  <Override PartName="/ppt/media/image31.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 id="268"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FFCC"/>
    <a:srgbClr val="FFCCFF"/>
    <a:srgbClr val="FFFF99"/>
    <a:srgbClr val="000000"/>
    <a:srgbClr val="CC9900"/>
    <a:srgbClr val="333300"/>
    <a:srgbClr val="800000"/>
    <a:srgbClr val="F6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20-10-2015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876894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20-10-2015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680935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20-10-2015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71524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20-10-2015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71703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20-10-2015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85042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3EB4FDAF-884D-4AF4-9C7B-04A43913D070}" type="datetimeFigureOut">
              <a:rPr lang="nl-NL" smtClean="0"/>
              <a:t>20-10-2015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531528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3EB4FDAF-884D-4AF4-9C7B-04A43913D070}" type="datetimeFigureOut">
              <a:rPr lang="nl-NL" smtClean="0"/>
              <a:t>20-10-2015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9599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3EB4FDAF-884D-4AF4-9C7B-04A43913D070}" type="datetimeFigureOut">
              <a:rPr lang="nl-NL" smtClean="0"/>
              <a:t>20-10-2015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258237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EB4FDAF-884D-4AF4-9C7B-04A43913D070}" type="datetimeFigureOut">
              <a:rPr lang="nl-NL" smtClean="0"/>
              <a:t>20-10-2015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69131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20-10-2015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842287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20-10-2015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13277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4FDAF-884D-4AF4-9C7B-04A43913D070}" type="datetimeFigureOut">
              <a:rPr lang="nl-NL" smtClean="0"/>
              <a:t>20-10-2015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531FA-C4D7-4DCE-8198-18B3773C72AE}" type="slidenum">
              <a:rPr lang="nl-NL" smtClean="0"/>
              <a:t>‹nr.›</a:t>
            </a:fld>
            <a:endParaRPr lang="nl-NL"/>
          </a:p>
        </p:txBody>
      </p:sp>
    </p:spTree>
    <p:extLst>
      <p:ext uri="{BB962C8B-B14F-4D97-AF65-F5344CB8AC3E}">
        <p14:creationId xmlns:p14="http://schemas.microsoft.com/office/powerpoint/2010/main" val="330063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Opdracht: schrijf dit verhaal af…….</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Bekijk deze PowerPoint als voorstelling door op F5 te drukken</a:t>
            </a:r>
          </a:p>
          <a:p>
            <a:r>
              <a:rPr lang="nl-NL" dirty="0" smtClean="0"/>
              <a:t>Lees en kijk rustig naar de afbeeldingen en de tekst.</a:t>
            </a:r>
          </a:p>
          <a:p>
            <a:r>
              <a:rPr lang="nl-NL" dirty="0" smtClean="0"/>
              <a:t>Als je alles hebt gezien weet je ongeveer waar het verhaal over gaat</a:t>
            </a:r>
          </a:p>
          <a:p>
            <a:r>
              <a:rPr lang="nl-NL" dirty="0" smtClean="0"/>
              <a:t>Nu ga je deze PowerPoint bewerken: Schrijf </a:t>
            </a:r>
            <a:r>
              <a:rPr lang="nl-NL" dirty="0"/>
              <a:t>teksten in de lege </a:t>
            </a:r>
            <a:r>
              <a:rPr lang="nl-NL" dirty="0" smtClean="0"/>
              <a:t>wolkjes</a:t>
            </a:r>
          </a:p>
          <a:p>
            <a:r>
              <a:rPr lang="nl-NL" dirty="0" smtClean="0"/>
              <a:t>Gebruik spellingscontrole</a:t>
            </a:r>
          </a:p>
          <a:p>
            <a:r>
              <a:rPr lang="nl-NL" dirty="0" smtClean="0"/>
              <a:t>Wis deze pagina</a:t>
            </a:r>
          </a:p>
          <a:p>
            <a:r>
              <a:rPr lang="nl-NL" dirty="0" smtClean="0"/>
              <a:t>Kijk dan nog een keer als voorstelling</a:t>
            </a:r>
          </a:p>
          <a:p>
            <a:r>
              <a:rPr lang="nl-NL" dirty="0" smtClean="0"/>
              <a:t>Loopt je verhaal goed?</a:t>
            </a:r>
          </a:p>
          <a:p>
            <a:r>
              <a:rPr lang="nl-NL" dirty="0" smtClean="0"/>
              <a:t>Lever het dan in bij je docent</a:t>
            </a:r>
            <a:endParaRPr lang="nl-NL" dirty="0"/>
          </a:p>
        </p:txBody>
      </p:sp>
      <p:sp>
        <p:nvSpPr>
          <p:cNvPr id="4" name="Actieknop: Einde 3">
            <a:hlinkClick r:id="" action="ppaction://hlinkshowjump?jump=nextslide" highlightClick="1"/>
          </p:cNvPr>
          <p:cNvSpPr/>
          <p:nvPr/>
        </p:nvSpPr>
        <p:spPr>
          <a:xfrm>
            <a:off x="11196710" y="6074312"/>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29387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37390"/>
            <a:ext cx="3095625" cy="3438525"/>
          </a:xfrm>
          <a:prstGeom prst="rect">
            <a:avLst/>
          </a:prstGeom>
        </p:spPr>
      </p:pic>
      <p:sp>
        <p:nvSpPr>
          <p:cNvPr id="2" name="Wolkvormige toelichting 1"/>
          <p:cNvSpPr/>
          <p:nvPr/>
        </p:nvSpPr>
        <p:spPr>
          <a:xfrm>
            <a:off x="695459" y="605307"/>
            <a:ext cx="4250028" cy="1661375"/>
          </a:xfrm>
          <a:prstGeom prst="cloudCallout">
            <a:avLst/>
          </a:prstGeom>
          <a:solidFill>
            <a:srgbClr val="FFFFCC">
              <a:alpha val="76863"/>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a:p>
        </p:txBody>
      </p:sp>
      <p:sp>
        <p:nvSpPr>
          <p:cNvPr id="4" name="Actieknop: Einde 3">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552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8282 0.03148 L -0.25 4.81481E-6 " pathEditMode="relative" rAng="0" ptsTypes="AA">
                                      <p:cBhvr>
                                        <p:cTn id="6" dur="15000" spd="-100000" fill="hold"/>
                                        <p:tgtEl>
                                          <p:spTgt spid="3"/>
                                        </p:tgtEl>
                                        <p:attrNameLst>
                                          <p:attrName>ppt_x</p:attrName>
                                          <p:attrName>ppt_y</p:attrName>
                                        </p:attrNameLst>
                                      </p:cBhvr>
                                      <p:rCtr x="-26641" y="-1574"/>
                                    </p:animMotion>
                                  </p:childTnLst>
                                </p:cTn>
                              </p:par>
                              <p:par>
                                <p:cTn id="7" presetID="63" presetClass="path" presetSubtype="0" accel="50000" decel="50000" fill="hold" grpId="0" nodeType="withEffect">
                                  <p:stCondLst>
                                    <p:cond delay="0"/>
                                  </p:stCondLst>
                                  <p:childTnLst>
                                    <p:animMotion origin="layout" path="M -0.15521 -0.01574 L 0.25 7.40741E-7 " pathEditMode="relative" rAng="0" ptsTypes="AA">
                                      <p:cBhvr>
                                        <p:cTn id="8" dur="15000" fill="hold"/>
                                        <p:tgtEl>
                                          <p:spTgt spid="2"/>
                                        </p:tgtEl>
                                        <p:attrNameLst>
                                          <p:attrName>ppt_x</p:attrName>
                                          <p:attrName>ppt_y</p:attrName>
                                        </p:attrNameLst>
                                      </p:cBhvr>
                                      <p:rCtr x="20260" y="787"/>
                                    </p:animMotion>
                                  </p:childTnLst>
                                </p:cTn>
                              </p:par>
                            </p:childTnLst>
                          </p:cTn>
                        </p:par>
                        <p:par>
                          <p:cTn id="9" fill="hold">
                            <p:stCondLst>
                              <p:cond delay="15000"/>
                            </p:stCondLst>
                            <p:childTnLst>
                              <p:par>
                                <p:cTn id="10" presetID="6" presetClass="entr" presetSubtype="16"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Afbeelding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8633" y="1140353"/>
            <a:ext cx="3810000" cy="4762500"/>
          </a:xfrm>
          <a:prstGeom prst="rect">
            <a:avLst/>
          </a:prstGeom>
        </p:spPr>
      </p:pic>
      <p:pic>
        <p:nvPicPr>
          <p:cNvPr id="11" name="Afbeelding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9945" y="1874348"/>
            <a:ext cx="3810000" cy="4762500"/>
          </a:xfrm>
          <a:prstGeom prst="rect">
            <a:avLst/>
          </a:prstGeom>
        </p:spPr>
      </p:pic>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2511" y="2464966"/>
            <a:ext cx="3810000" cy="4762500"/>
          </a:xfrm>
          <a:prstGeom prst="rect">
            <a:avLst/>
          </a:prstGeom>
        </p:spPr>
      </p:pic>
      <p:pic>
        <p:nvPicPr>
          <p:cNvPr id="7" name="Afbeelding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1177" y="3101328"/>
            <a:ext cx="3810000" cy="4762500"/>
          </a:xfrm>
          <a:prstGeom prst="rect">
            <a:avLst/>
          </a:prstGeom>
        </p:spPr>
      </p:pic>
      <p:sp>
        <p:nvSpPr>
          <p:cNvPr id="2" name="Actieknop: Einde 1">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4" name="Stroomdiagram: Document 3"/>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Hij komt aan bij het AZC in Ter Apel, samen met nog 300 landgenoten</a:t>
            </a:r>
            <a:endParaRPr lang="nl-NL" b="1" dirty="0">
              <a:solidFill>
                <a:srgbClr val="333300"/>
              </a:solidFill>
            </a:endParaRPr>
          </a:p>
        </p:txBody>
      </p:sp>
      <p:pic>
        <p:nvPicPr>
          <p:cNvPr id="5" name="Afbeelding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3919" y="2977592"/>
            <a:ext cx="3467100" cy="4762500"/>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4806" y="3788433"/>
            <a:ext cx="3810000" cy="4762500"/>
          </a:xfrm>
          <a:prstGeom prst="rect">
            <a:avLst/>
          </a:prstGeom>
        </p:spPr>
      </p:pic>
      <p:sp>
        <p:nvSpPr>
          <p:cNvPr id="9" name="Ovale toelichting 8"/>
          <p:cNvSpPr/>
          <p:nvPr/>
        </p:nvSpPr>
        <p:spPr>
          <a:xfrm>
            <a:off x="10512747" y="1340688"/>
            <a:ext cx="1775011" cy="1559859"/>
          </a:xfrm>
          <a:prstGeom prst="wedgeEllipseCallout">
            <a:avLst/>
          </a:prstGeom>
          <a:solidFill>
            <a:srgbClr val="FFCC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oelichting met afgeronde rechthoek 9"/>
          <p:cNvSpPr/>
          <p:nvPr/>
        </p:nvSpPr>
        <p:spPr>
          <a:xfrm>
            <a:off x="6866625" y="1201410"/>
            <a:ext cx="3043688" cy="1321361"/>
          </a:xfrm>
          <a:prstGeom prst="wedgeRoundRectCallout">
            <a:avLst>
              <a:gd name="adj1" fmla="val 20991"/>
              <a:gd name="adj2" fmla="val 89638"/>
              <a:gd name="adj3" fmla="val 16667"/>
            </a:avLst>
          </a:prstGeom>
          <a:solidFill>
            <a:srgbClr val="CC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383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3.54167E-6 2.96296E-6 L 0.25 -0.25 " pathEditMode="relative" rAng="0" ptsTypes="AA">
                                      <p:cBhvr>
                                        <p:cTn id="6" dur="5750" spd="-100000" fill="hold"/>
                                        <p:tgtEl>
                                          <p:spTgt spid="6"/>
                                        </p:tgtEl>
                                        <p:attrNameLst>
                                          <p:attrName>ppt_x</p:attrName>
                                          <p:attrName>ppt_y</p:attrName>
                                        </p:attrNameLst>
                                      </p:cBhvr>
                                      <p:rCtr x="12500" y="-12500"/>
                                    </p:animMotion>
                                  </p:childTnLst>
                                </p:cTn>
                              </p:par>
                              <p:par>
                                <p:cTn id="7" presetID="56" presetClass="path" presetSubtype="0" accel="50000" decel="50000" fill="hold" nodeType="withEffect">
                                  <p:stCondLst>
                                    <p:cond delay="0"/>
                                  </p:stCondLst>
                                  <p:childTnLst>
                                    <p:animMotion origin="layout" path="M 3.95833E-6 2.96296E-6 L 0.25 -0.25 " pathEditMode="relative" rAng="0" ptsTypes="AA">
                                      <p:cBhvr>
                                        <p:cTn id="8" dur="7500" spd="-100000" fill="hold"/>
                                        <p:tgtEl>
                                          <p:spTgt spid="7"/>
                                        </p:tgtEl>
                                        <p:attrNameLst>
                                          <p:attrName>ppt_x</p:attrName>
                                          <p:attrName>ppt_y</p:attrName>
                                        </p:attrNameLst>
                                      </p:cBhvr>
                                      <p:rCtr x="12500" y="-12500"/>
                                    </p:animMotion>
                                  </p:childTnLst>
                                </p:cTn>
                              </p:par>
                              <p:par>
                                <p:cTn id="9" presetID="56" presetClass="path" presetSubtype="0" accel="50000" decel="50000" fill="hold" nodeType="withEffect">
                                  <p:stCondLst>
                                    <p:cond delay="0"/>
                                  </p:stCondLst>
                                  <p:childTnLst>
                                    <p:animMotion origin="layout" path="M -1.04167E-6 -2.96296E-6 L 0.25 -0.25 " pathEditMode="relative" rAng="0" ptsTypes="AA">
                                      <p:cBhvr>
                                        <p:cTn id="10" dur="7500" spd="-100000" fill="hold"/>
                                        <p:tgtEl>
                                          <p:spTgt spid="8"/>
                                        </p:tgtEl>
                                        <p:attrNameLst>
                                          <p:attrName>ppt_x</p:attrName>
                                          <p:attrName>ppt_y</p:attrName>
                                        </p:attrNameLst>
                                      </p:cBhvr>
                                      <p:rCtr x="12500" y="-12500"/>
                                    </p:animMotion>
                                  </p:childTnLst>
                                </p:cTn>
                              </p:par>
                              <p:par>
                                <p:cTn id="11" presetID="56" presetClass="path" presetSubtype="0" accel="50000" decel="50000" fill="hold" nodeType="withEffect">
                                  <p:stCondLst>
                                    <p:cond delay="0"/>
                                  </p:stCondLst>
                                  <p:childTnLst>
                                    <p:animMotion origin="layout" path="M -2.08333E-7 -1.85185E-6 L 0.25 -0.25 " pathEditMode="relative" rAng="0" ptsTypes="AA">
                                      <p:cBhvr>
                                        <p:cTn id="12" dur="7500" spd="-100000" fill="hold"/>
                                        <p:tgtEl>
                                          <p:spTgt spid="11"/>
                                        </p:tgtEl>
                                        <p:attrNameLst>
                                          <p:attrName>ppt_x</p:attrName>
                                          <p:attrName>ppt_y</p:attrName>
                                        </p:attrNameLst>
                                      </p:cBhvr>
                                      <p:rCtr x="12500" y="-12500"/>
                                    </p:animMotion>
                                  </p:childTnLst>
                                </p:cTn>
                              </p:par>
                              <p:par>
                                <p:cTn id="13" presetID="56" presetClass="path" presetSubtype="0" accel="50000" decel="50000" fill="hold" nodeType="withEffect">
                                  <p:stCondLst>
                                    <p:cond delay="0"/>
                                  </p:stCondLst>
                                  <p:childTnLst>
                                    <p:animMotion origin="layout" path="M 4.16667E-7 4.07407E-6 L 0.25 -0.25 " pathEditMode="relative" rAng="0" ptsTypes="AA">
                                      <p:cBhvr>
                                        <p:cTn id="14" dur="7500" spd="-100000" fill="hold"/>
                                        <p:tgtEl>
                                          <p:spTgt spid="12"/>
                                        </p:tgtEl>
                                        <p:attrNameLst>
                                          <p:attrName>ppt_x</p:attrName>
                                          <p:attrName>ppt_y</p:attrName>
                                        </p:attrNameLst>
                                      </p:cBhvr>
                                      <p:rCtr x="12500" y="-12500"/>
                                    </p:animMotion>
                                  </p:childTnLst>
                                </p:cTn>
                              </p:par>
                            </p:childTnLst>
                          </p:cTn>
                        </p:par>
                        <p:par>
                          <p:cTn id="15" fill="hold">
                            <p:stCondLst>
                              <p:cond delay="75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248194" y="253365"/>
            <a:ext cx="6705600" cy="3790950"/>
          </a:xfrm>
          <a:prstGeom prst="rect">
            <a:avLst/>
          </a:prstGeom>
        </p:spPr>
      </p:pic>
      <p:pic>
        <p:nvPicPr>
          <p:cNvPr id="3078" name="Picture 6" descr="http://i.ytimg.com/vi/aObVo6vBWzU/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363" y="1220064"/>
            <a:ext cx="4596266" cy="262130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fubarbaar.files.wordpress.com/2014/12/1b1218.jpg?w=350&amp;h=200&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912" y="4140925"/>
            <a:ext cx="3333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tpo.nl/wp-content/uploads/2015/01/ANP-1000_304745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6169" y="4016133"/>
            <a:ext cx="3993039" cy="221613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stock-foto.nationalebeeldbank.nl/nationalebeeldbank_2015-9-936164-2_vluchtelingen-welkom-demonstratie-amsterdam.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612" y="3096577"/>
            <a:ext cx="3048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tatic0.ad.nl/static/photo/2015/3/6/3/20151007195200/crop_33319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004" y="3846583"/>
            <a:ext cx="3070858" cy="1734890"/>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6366612" y="253365"/>
            <a:ext cx="4677329" cy="2012709"/>
          </a:xfrm>
          <a:prstGeom prst="cloudCallout">
            <a:avLst>
              <a:gd name="adj1" fmla="val 45662"/>
              <a:gd name="adj2" fmla="val 47203"/>
            </a:avLst>
          </a:prstGeom>
          <a:solidFill>
            <a:srgbClr val="FFFFCC">
              <a:alpha val="8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3433" y="2148840"/>
            <a:ext cx="3529692" cy="5454979"/>
          </a:xfrm>
          <a:prstGeom prst="rect">
            <a:avLst/>
          </a:prstGeom>
        </p:spPr>
      </p:pic>
      <p:sp>
        <p:nvSpPr>
          <p:cNvPr id="15" name="Actieknop: Einde 14">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9418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1999"/>
                                          </p:stCondLst>
                                        </p:cTn>
                                        <p:tgtEl>
                                          <p:spTgt spid="4"/>
                                        </p:tgtEl>
                                        <p:attrNameLst>
                                          <p:attrName>style.visibility</p:attrName>
                                        </p:attrNameLst>
                                      </p:cBhvr>
                                      <p:to>
                                        <p:strVal val="visible"/>
                                      </p:to>
                                    </p:set>
                                  </p:childTnLst>
                                </p:cTn>
                              </p:par>
                            </p:childTnLst>
                          </p:cTn>
                        </p:par>
                        <p:par>
                          <p:cTn id="7" fill="hold">
                            <p:stCondLst>
                              <p:cond delay="4500"/>
                            </p:stCondLst>
                            <p:childTnLst>
                              <p:par>
                                <p:cTn id="8" presetID="45" presetClass="entr" presetSubtype="0" fill="hold" nodeType="afterEffect">
                                  <p:stCondLst>
                                    <p:cond delay="0"/>
                                  </p:stCondLst>
                                  <p:childTnLst>
                                    <p:set>
                                      <p:cBhvr>
                                        <p:cTn id="9" dur="1" fill="hold">
                                          <p:stCondLst>
                                            <p:cond delay="0"/>
                                          </p:stCondLst>
                                        </p:cTn>
                                        <p:tgtEl>
                                          <p:spTgt spid="3090"/>
                                        </p:tgtEl>
                                        <p:attrNameLst>
                                          <p:attrName>style.visibility</p:attrName>
                                        </p:attrNameLst>
                                      </p:cBhvr>
                                      <p:to>
                                        <p:strVal val="visible"/>
                                      </p:to>
                                    </p:set>
                                    <p:animEffect transition="in" filter="fade">
                                      <p:cBhvr>
                                        <p:cTn id="10" dur="2000"/>
                                        <p:tgtEl>
                                          <p:spTgt spid="3090"/>
                                        </p:tgtEl>
                                      </p:cBhvr>
                                    </p:animEffect>
                                    <p:anim calcmode="lin" valueType="num">
                                      <p:cBhvr>
                                        <p:cTn id="11" dur="2000" fill="hold"/>
                                        <p:tgtEl>
                                          <p:spTgt spid="3090"/>
                                        </p:tgtEl>
                                        <p:attrNameLst>
                                          <p:attrName>ppt_w</p:attrName>
                                        </p:attrNameLst>
                                      </p:cBhvr>
                                      <p:tavLst>
                                        <p:tav tm="0" fmla="#ppt_w*sin(2.5*pi*$)">
                                          <p:val>
                                            <p:fltVal val="0"/>
                                          </p:val>
                                        </p:tav>
                                        <p:tav tm="100000">
                                          <p:val>
                                            <p:fltVal val="1"/>
                                          </p:val>
                                        </p:tav>
                                      </p:tavLst>
                                    </p:anim>
                                    <p:anim calcmode="lin" valueType="num">
                                      <p:cBhvr>
                                        <p:cTn id="12" dur="2000" fill="hold"/>
                                        <p:tgtEl>
                                          <p:spTgt spid="3090"/>
                                        </p:tgtEl>
                                        <p:attrNameLst>
                                          <p:attrName>ppt_h</p:attrName>
                                        </p:attrNameLst>
                                      </p:cBhvr>
                                      <p:tavLst>
                                        <p:tav tm="0">
                                          <p:val>
                                            <p:strVal val="#ppt_h"/>
                                          </p:val>
                                        </p:tav>
                                        <p:tav tm="100000">
                                          <p:val>
                                            <p:strVal val="#ppt_h"/>
                                          </p:val>
                                        </p:tav>
                                      </p:tavLst>
                                    </p:anim>
                                  </p:childTnLst>
                                </p:cTn>
                              </p:par>
                            </p:childTnLst>
                          </p:cTn>
                        </p:par>
                        <p:par>
                          <p:cTn id="13" fill="hold">
                            <p:stCondLst>
                              <p:cond delay="6500"/>
                            </p:stCondLst>
                            <p:childTnLst>
                              <p:par>
                                <p:cTn id="14" presetID="53" presetClass="entr" presetSubtype="16" fill="hold" nodeType="afterEffect">
                                  <p:stCondLst>
                                    <p:cond delay="0"/>
                                  </p:stCondLst>
                                  <p:childTnLst>
                                    <p:set>
                                      <p:cBhvr>
                                        <p:cTn id="15" dur="1" fill="hold">
                                          <p:stCondLst>
                                            <p:cond delay="0"/>
                                          </p:stCondLst>
                                        </p:cTn>
                                        <p:tgtEl>
                                          <p:spTgt spid="3088"/>
                                        </p:tgtEl>
                                        <p:attrNameLst>
                                          <p:attrName>style.visibility</p:attrName>
                                        </p:attrNameLst>
                                      </p:cBhvr>
                                      <p:to>
                                        <p:strVal val="visible"/>
                                      </p:to>
                                    </p:set>
                                    <p:anim calcmode="lin" valueType="num">
                                      <p:cBhvr>
                                        <p:cTn id="16" dur="1000" fill="hold"/>
                                        <p:tgtEl>
                                          <p:spTgt spid="3088"/>
                                        </p:tgtEl>
                                        <p:attrNameLst>
                                          <p:attrName>ppt_w</p:attrName>
                                        </p:attrNameLst>
                                      </p:cBhvr>
                                      <p:tavLst>
                                        <p:tav tm="0">
                                          <p:val>
                                            <p:fltVal val="0"/>
                                          </p:val>
                                        </p:tav>
                                        <p:tav tm="100000">
                                          <p:val>
                                            <p:strVal val="#ppt_w"/>
                                          </p:val>
                                        </p:tav>
                                      </p:tavLst>
                                    </p:anim>
                                    <p:anim calcmode="lin" valueType="num">
                                      <p:cBhvr>
                                        <p:cTn id="17" dur="1000" fill="hold"/>
                                        <p:tgtEl>
                                          <p:spTgt spid="3088"/>
                                        </p:tgtEl>
                                        <p:attrNameLst>
                                          <p:attrName>ppt_h</p:attrName>
                                        </p:attrNameLst>
                                      </p:cBhvr>
                                      <p:tavLst>
                                        <p:tav tm="0">
                                          <p:val>
                                            <p:fltVal val="0"/>
                                          </p:val>
                                        </p:tav>
                                        <p:tav tm="100000">
                                          <p:val>
                                            <p:strVal val="#ppt_h"/>
                                          </p:val>
                                        </p:tav>
                                      </p:tavLst>
                                    </p:anim>
                                    <p:animEffect transition="in" filter="fade">
                                      <p:cBhvr>
                                        <p:cTn id="18" dur="1000"/>
                                        <p:tgtEl>
                                          <p:spTgt spid="3088"/>
                                        </p:tgtEl>
                                      </p:cBhvr>
                                    </p:animEffect>
                                  </p:childTnLst>
                                </p:cTn>
                              </p:par>
                            </p:childTnLst>
                          </p:cTn>
                        </p:par>
                        <p:par>
                          <p:cTn id="19" fill="hold">
                            <p:stCondLst>
                              <p:cond delay="7500"/>
                            </p:stCondLst>
                            <p:childTnLst>
                              <p:par>
                                <p:cTn id="20" presetID="53" presetClass="entr" presetSubtype="16" fill="hold" nodeType="afterEffect">
                                  <p:stCondLst>
                                    <p:cond delay="0"/>
                                  </p:stCondLst>
                                  <p:childTnLst>
                                    <p:set>
                                      <p:cBhvr>
                                        <p:cTn id="21" dur="1" fill="hold">
                                          <p:stCondLst>
                                            <p:cond delay="0"/>
                                          </p:stCondLst>
                                        </p:cTn>
                                        <p:tgtEl>
                                          <p:spTgt spid="3084"/>
                                        </p:tgtEl>
                                        <p:attrNameLst>
                                          <p:attrName>style.visibility</p:attrName>
                                        </p:attrNameLst>
                                      </p:cBhvr>
                                      <p:to>
                                        <p:strVal val="visible"/>
                                      </p:to>
                                    </p:set>
                                    <p:anim calcmode="lin" valueType="num">
                                      <p:cBhvr>
                                        <p:cTn id="22" dur="500" fill="hold"/>
                                        <p:tgtEl>
                                          <p:spTgt spid="3084"/>
                                        </p:tgtEl>
                                        <p:attrNameLst>
                                          <p:attrName>ppt_w</p:attrName>
                                        </p:attrNameLst>
                                      </p:cBhvr>
                                      <p:tavLst>
                                        <p:tav tm="0">
                                          <p:val>
                                            <p:fltVal val="0"/>
                                          </p:val>
                                        </p:tav>
                                        <p:tav tm="100000">
                                          <p:val>
                                            <p:strVal val="#ppt_w"/>
                                          </p:val>
                                        </p:tav>
                                      </p:tavLst>
                                    </p:anim>
                                    <p:anim calcmode="lin" valueType="num">
                                      <p:cBhvr>
                                        <p:cTn id="23" dur="500" fill="hold"/>
                                        <p:tgtEl>
                                          <p:spTgt spid="3084"/>
                                        </p:tgtEl>
                                        <p:attrNameLst>
                                          <p:attrName>ppt_h</p:attrName>
                                        </p:attrNameLst>
                                      </p:cBhvr>
                                      <p:tavLst>
                                        <p:tav tm="0">
                                          <p:val>
                                            <p:fltVal val="0"/>
                                          </p:val>
                                        </p:tav>
                                        <p:tav tm="100000">
                                          <p:val>
                                            <p:strVal val="#ppt_h"/>
                                          </p:val>
                                        </p:tav>
                                      </p:tavLst>
                                    </p:anim>
                                    <p:animEffect transition="in" filter="fade">
                                      <p:cBhvr>
                                        <p:cTn id="24" dur="500"/>
                                        <p:tgtEl>
                                          <p:spTgt spid="3084"/>
                                        </p:tgtEl>
                                      </p:cBhvr>
                                    </p:animEffect>
                                  </p:childTnLst>
                                </p:cTn>
                              </p:par>
                            </p:childTnLst>
                          </p:cTn>
                        </p:par>
                        <p:par>
                          <p:cTn id="25" fill="hold">
                            <p:stCondLst>
                              <p:cond delay="8000"/>
                            </p:stCondLst>
                            <p:childTnLst>
                              <p:par>
                                <p:cTn id="26" presetID="26" presetClass="entr" presetSubtype="0" fill="hold" nodeType="afterEffect">
                                  <p:stCondLst>
                                    <p:cond delay="0"/>
                                  </p:stCondLst>
                                  <p:childTnLst>
                                    <p:set>
                                      <p:cBhvr>
                                        <p:cTn id="27" dur="1" fill="hold">
                                          <p:stCondLst>
                                            <p:cond delay="0"/>
                                          </p:stCondLst>
                                        </p:cTn>
                                        <p:tgtEl>
                                          <p:spTgt spid="3086"/>
                                        </p:tgtEl>
                                        <p:attrNameLst>
                                          <p:attrName>style.visibility</p:attrName>
                                        </p:attrNameLst>
                                      </p:cBhvr>
                                      <p:to>
                                        <p:strVal val="visible"/>
                                      </p:to>
                                    </p:set>
                                    <p:animEffect transition="in" filter="wipe(down)">
                                      <p:cBhvr>
                                        <p:cTn id="28" dur="290">
                                          <p:stCondLst>
                                            <p:cond delay="0"/>
                                          </p:stCondLst>
                                        </p:cTn>
                                        <p:tgtEl>
                                          <p:spTgt spid="3086"/>
                                        </p:tgtEl>
                                      </p:cBhvr>
                                    </p:animEffect>
                                    <p:anim calcmode="lin" valueType="num">
                                      <p:cBhvr>
                                        <p:cTn id="29" dur="911" tmFilter="0,0; 0.14,0.36; 0.43,0.73; 0.71,0.91; 1.0,1.0">
                                          <p:stCondLst>
                                            <p:cond delay="0"/>
                                          </p:stCondLst>
                                        </p:cTn>
                                        <p:tgtEl>
                                          <p:spTgt spid="3086"/>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3086"/>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3086"/>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3086"/>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3086"/>
                                        </p:tgtEl>
                                        <p:attrNameLst>
                                          <p:attrName>ppt_y</p:attrName>
                                        </p:attrNameLst>
                                      </p:cBhvr>
                                      <p:tavLst>
                                        <p:tav tm="0" fmla="#ppt_y-sin(pi*$)/81">
                                          <p:val>
                                            <p:fltVal val="0"/>
                                          </p:val>
                                        </p:tav>
                                        <p:tav tm="100000">
                                          <p:val>
                                            <p:fltVal val="1"/>
                                          </p:val>
                                        </p:tav>
                                      </p:tavLst>
                                    </p:anim>
                                    <p:animScale>
                                      <p:cBhvr>
                                        <p:cTn id="34" dur="13">
                                          <p:stCondLst>
                                            <p:cond delay="325"/>
                                          </p:stCondLst>
                                        </p:cTn>
                                        <p:tgtEl>
                                          <p:spTgt spid="3086"/>
                                        </p:tgtEl>
                                      </p:cBhvr>
                                      <p:to x="100000" y="60000"/>
                                    </p:animScale>
                                    <p:animScale>
                                      <p:cBhvr>
                                        <p:cTn id="35" dur="83" decel="50000">
                                          <p:stCondLst>
                                            <p:cond delay="338"/>
                                          </p:stCondLst>
                                        </p:cTn>
                                        <p:tgtEl>
                                          <p:spTgt spid="3086"/>
                                        </p:tgtEl>
                                      </p:cBhvr>
                                      <p:to x="100000" y="100000"/>
                                    </p:animScale>
                                    <p:animScale>
                                      <p:cBhvr>
                                        <p:cTn id="36" dur="13">
                                          <p:stCondLst>
                                            <p:cond delay="656"/>
                                          </p:stCondLst>
                                        </p:cTn>
                                        <p:tgtEl>
                                          <p:spTgt spid="3086"/>
                                        </p:tgtEl>
                                      </p:cBhvr>
                                      <p:to x="100000" y="80000"/>
                                    </p:animScale>
                                    <p:animScale>
                                      <p:cBhvr>
                                        <p:cTn id="37" dur="83" decel="50000">
                                          <p:stCondLst>
                                            <p:cond delay="669"/>
                                          </p:stCondLst>
                                        </p:cTn>
                                        <p:tgtEl>
                                          <p:spTgt spid="3086"/>
                                        </p:tgtEl>
                                      </p:cBhvr>
                                      <p:to x="100000" y="100000"/>
                                    </p:animScale>
                                    <p:animScale>
                                      <p:cBhvr>
                                        <p:cTn id="38" dur="13">
                                          <p:stCondLst>
                                            <p:cond delay="821"/>
                                          </p:stCondLst>
                                        </p:cTn>
                                        <p:tgtEl>
                                          <p:spTgt spid="3086"/>
                                        </p:tgtEl>
                                      </p:cBhvr>
                                      <p:to x="100000" y="90000"/>
                                    </p:animScale>
                                    <p:animScale>
                                      <p:cBhvr>
                                        <p:cTn id="39" dur="83" decel="50000">
                                          <p:stCondLst>
                                            <p:cond delay="834"/>
                                          </p:stCondLst>
                                        </p:cTn>
                                        <p:tgtEl>
                                          <p:spTgt spid="3086"/>
                                        </p:tgtEl>
                                      </p:cBhvr>
                                      <p:to x="100000" y="100000"/>
                                    </p:animScale>
                                    <p:animScale>
                                      <p:cBhvr>
                                        <p:cTn id="40" dur="13">
                                          <p:stCondLst>
                                            <p:cond delay="904"/>
                                          </p:stCondLst>
                                        </p:cTn>
                                        <p:tgtEl>
                                          <p:spTgt spid="3086"/>
                                        </p:tgtEl>
                                      </p:cBhvr>
                                      <p:to x="100000" y="95000"/>
                                    </p:animScale>
                                    <p:animScale>
                                      <p:cBhvr>
                                        <p:cTn id="41" dur="83" decel="50000">
                                          <p:stCondLst>
                                            <p:cond delay="917"/>
                                          </p:stCondLst>
                                        </p:cTn>
                                        <p:tgtEl>
                                          <p:spTgt spid="3086"/>
                                        </p:tgtEl>
                                      </p:cBhvr>
                                      <p:to x="100000" y="100000"/>
                                    </p:animScale>
                                  </p:childTnLst>
                                </p:cTn>
                              </p:par>
                            </p:childTnLst>
                          </p:cTn>
                        </p:par>
                        <p:par>
                          <p:cTn id="42" fill="hold">
                            <p:stCondLst>
                              <p:cond delay="9000"/>
                            </p:stCondLst>
                            <p:childTnLst>
                              <p:par>
                                <p:cTn id="43" presetID="1" presetClass="entr" presetSubtype="0" fill="hold" nodeType="afterEffect">
                                  <p:stCondLst>
                                    <p:cond delay="0"/>
                                  </p:stCondLst>
                                  <p:childTnLst>
                                    <p:set>
                                      <p:cBhvr>
                                        <p:cTn id="44" dur="1" fill="hold">
                                          <p:stCondLst>
                                            <p:cond delay="749"/>
                                          </p:stCondLst>
                                        </p:cTn>
                                        <p:tgtEl>
                                          <p:spTgt spid="3078"/>
                                        </p:tgtEl>
                                        <p:attrNameLst>
                                          <p:attrName>style.visibility</p:attrName>
                                        </p:attrNameLst>
                                      </p:cBhvr>
                                      <p:to>
                                        <p:strVal val="visible"/>
                                      </p:to>
                                    </p:set>
                                  </p:childTnLst>
                                </p:cTn>
                              </p:par>
                            </p:childTnLst>
                          </p:cTn>
                        </p:par>
                        <p:par>
                          <p:cTn id="45" fill="hold">
                            <p:stCondLst>
                              <p:cond delay="9750"/>
                            </p:stCondLst>
                            <p:childTnLst>
                              <p:par>
                                <p:cTn id="46" presetID="1" presetClass="entr" presetSubtype="0" fill="hold" grpId="0" nodeType="afterEffect">
                                  <p:stCondLst>
                                    <p:cond delay="1000"/>
                                  </p:stCondLst>
                                  <p:childTnLst>
                                    <p:set>
                                      <p:cBhvr>
                                        <p:cTn id="47" dur="1" fill="hold">
                                          <p:stCondLst>
                                            <p:cond delay="749"/>
                                          </p:stCondLst>
                                        </p:cTn>
                                        <p:tgtEl>
                                          <p:spTgt spid="7"/>
                                        </p:tgtEl>
                                        <p:attrNameLst>
                                          <p:attrName>style.visibility</p:attrName>
                                        </p:attrNameLst>
                                      </p:cBhvr>
                                      <p:to>
                                        <p:strVal val="visible"/>
                                      </p:to>
                                    </p:set>
                                  </p:childTnLst>
                                </p:cTn>
                              </p:par>
                            </p:childTnLst>
                          </p:cTn>
                        </p:par>
                        <p:par>
                          <p:cTn id="48" fill="hold">
                            <p:stCondLst>
                              <p:cond delay="11500"/>
                            </p:stCondLst>
                            <p:childTnLst>
                              <p:par>
                                <p:cTn id="49" presetID="6" presetClass="entr" presetSubtype="16" fill="hold" grpId="0" nodeType="afterEffect">
                                  <p:stCondLst>
                                    <p:cond delay="200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28000" r="-28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2762"/>
            <a:ext cx="3962400" cy="4762500"/>
          </a:xfrm>
          <a:prstGeom prst="rect">
            <a:avLst/>
          </a:prstGeom>
        </p:spPr>
      </p:pic>
      <p:sp>
        <p:nvSpPr>
          <p:cNvPr id="3" name="Ovale toelichting 2"/>
          <p:cNvSpPr/>
          <p:nvPr/>
        </p:nvSpPr>
        <p:spPr>
          <a:xfrm>
            <a:off x="3478306" y="1093694"/>
            <a:ext cx="4428565" cy="2061882"/>
          </a:xfrm>
          <a:prstGeom prst="wedgeEllipseCallout">
            <a:avLst>
              <a:gd name="adj1" fmla="val -52412"/>
              <a:gd name="adj2" fmla="val 50326"/>
            </a:avLst>
          </a:prstGeom>
          <a:solidFill>
            <a:srgbClr val="FFFFCC">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oelichting met afgeronde rechthoek 3"/>
          <p:cNvSpPr/>
          <p:nvPr/>
        </p:nvSpPr>
        <p:spPr>
          <a:xfrm>
            <a:off x="251011" y="0"/>
            <a:ext cx="2528047" cy="1577788"/>
          </a:xfrm>
          <a:prstGeom prst="wedgeRoundRectCallout">
            <a:avLst>
              <a:gd name="adj1" fmla="val -17996"/>
              <a:gd name="adj2" fmla="val 138636"/>
              <a:gd name="adj3" fmla="val 16667"/>
            </a:avLst>
          </a:prstGeom>
          <a:solidFill>
            <a:srgbClr val="CC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292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01638" y="168812"/>
            <a:ext cx="7845082" cy="879304"/>
          </a:xfrm>
          <a:solidFill>
            <a:srgbClr val="F6F5EE">
              <a:alpha val="52941"/>
            </a:srgbClr>
          </a:solidFill>
        </p:spPr>
        <p:txBody>
          <a:bodyPr>
            <a:normAutofit fontScale="90000"/>
          </a:bodyPr>
          <a:lstStyle/>
          <a:p>
            <a:r>
              <a:rPr lang="nl-NL" b="1" dirty="0" smtClean="0">
                <a:solidFill>
                  <a:srgbClr val="800000"/>
                </a:solidFill>
              </a:rPr>
              <a:t>Gewoon een straat in Syrië</a:t>
            </a:r>
            <a:endParaRPr lang="nl-NL" b="1" dirty="0">
              <a:solidFill>
                <a:srgbClr val="800000"/>
              </a:solidFill>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32855"/>
            <a:ext cx="5152711" cy="4508622"/>
          </a:xfrm>
          <a:prstGeom prst="rect">
            <a:avLst/>
          </a:prstGeom>
        </p:spPr>
      </p:pic>
      <p:sp>
        <p:nvSpPr>
          <p:cNvPr id="5" name="Ovale toelichting 4"/>
          <p:cNvSpPr/>
          <p:nvPr/>
        </p:nvSpPr>
        <p:spPr>
          <a:xfrm>
            <a:off x="3237915" y="1346872"/>
            <a:ext cx="2276621" cy="1244917"/>
          </a:xfrm>
          <a:prstGeom prst="wedgeEllipseCallout">
            <a:avLst/>
          </a:prstGeom>
          <a:solidFill>
            <a:srgbClr val="FFFFCC">
              <a:alpha val="74118"/>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dirty="0"/>
          </a:p>
        </p:txBody>
      </p:sp>
      <p:sp>
        <p:nvSpPr>
          <p:cNvPr id="6" name="Staande oorkonde 5"/>
          <p:cNvSpPr/>
          <p:nvPr/>
        </p:nvSpPr>
        <p:spPr>
          <a:xfrm>
            <a:off x="3305908" y="5781822"/>
            <a:ext cx="57442" cy="4571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oomdiagram: Document 6"/>
          <p:cNvSpPr/>
          <p:nvPr/>
        </p:nvSpPr>
        <p:spPr>
          <a:xfrm>
            <a:off x="3363350" y="4466273"/>
            <a:ext cx="8382000"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Hier woonde het gezin met vader, moeder, de 2 jarige </a:t>
            </a:r>
            <a:r>
              <a:rPr lang="nl-NL" b="1" dirty="0" err="1" smtClean="0">
                <a:solidFill>
                  <a:srgbClr val="333300"/>
                </a:solidFill>
              </a:rPr>
              <a:t>Abina</a:t>
            </a:r>
            <a:r>
              <a:rPr lang="nl-NL" b="1" dirty="0" smtClean="0">
                <a:solidFill>
                  <a:srgbClr val="333300"/>
                </a:solidFill>
              </a:rPr>
              <a:t> en de 12 jarige </a:t>
            </a:r>
            <a:r>
              <a:rPr lang="nl-NL" b="1" dirty="0" err="1" smtClean="0">
                <a:solidFill>
                  <a:srgbClr val="333300"/>
                </a:solidFill>
              </a:rPr>
              <a:t>Paccoro</a:t>
            </a:r>
            <a:r>
              <a:rPr lang="nl-NL" b="1" dirty="0" smtClean="0">
                <a:solidFill>
                  <a:srgbClr val="333300"/>
                </a:solidFill>
              </a:rPr>
              <a:t>. </a:t>
            </a:r>
          </a:p>
          <a:p>
            <a:pPr algn="ctr"/>
            <a:r>
              <a:rPr lang="nl-NL" b="1" dirty="0" smtClean="0">
                <a:solidFill>
                  <a:srgbClr val="333300"/>
                </a:solidFill>
              </a:rPr>
              <a:t>Ze hadden het fijn samen, vader had een fatsoenlijke baan, hij had een goede opleiding gehad en werkte als boekhouder bij een goedlopend bedrijf. Moeder zorgde voor de kinderen en de hond en kat. </a:t>
            </a:r>
            <a:endParaRPr lang="nl-NL" b="1" dirty="0">
              <a:solidFill>
                <a:srgbClr val="333300"/>
              </a:solidFill>
            </a:endParaRPr>
          </a:p>
        </p:txBody>
      </p:sp>
      <p:sp>
        <p:nvSpPr>
          <p:cNvPr id="8" name="Actieknop: Einde 7">
            <a:hlinkClick r:id="" action="ppaction://hlinkshowjump?jump=nextslide" highlightClick="1"/>
          </p:cNvPr>
          <p:cNvSpPr/>
          <p:nvPr/>
        </p:nvSpPr>
        <p:spPr>
          <a:xfrm>
            <a:off x="11196710" y="6074312"/>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1026" name="Picture 2" descr="http://i.ytimg.com/vi/1DRkFKyfmkQ/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61" y="385414"/>
            <a:ext cx="10991169" cy="6182532"/>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p:cNvSpPr/>
          <p:nvPr/>
        </p:nvSpPr>
        <p:spPr>
          <a:xfrm>
            <a:off x="2965269" y="3277771"/>
            <a:ext cx="705209" cy="3978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smtClean="0">
                <a:solidFill>
                  <a:schemeClr val="tx1"/>
                </a:solidFill>
              </a:rPr>
              <a:t>Syrië</a:t>
            </a:r>
            <a:endParaRPr lang="nl-NL" sz="1000" dirty="0">
              <a:solidFill>
                <a:schemeClr val="tx1"/>
              </a:solidFill>
            </a:endParaRPr>
          </a:p>
        </p:txBody>
      </p:sp>
      <p:sp>
        <p:nvSpPr>
          <p:cNvPr id="9" name="PIJL-OMLAAG 8"/>
          <p:cNvSpPr/>
          <p:nvPr/>
        </p:nvSpPr>
        <p:spPr>
          <a:xfrm rot="20143881">
            <a:off x="1268965" y="1934489"/>
            <a:ext cx="723211" cy="4395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b="1" dirty="0" smtClean="0">
                <a:solidFill>
                  <a:schemeClr val="tx1"/>
                </a:solidFill>
              </a:rPr>
              <a:t>NL</a:t>
            </a:r>
            <a:endParaRPr lang="nl-NL" sz="900" b="1" dirty="0">
              <a:solidFill>
                <a:schemeClr val="tx1"/>
              </a:solidFill>
            </a:endParaRPr>
          </a:p>
        </p:txBody>
      </p:sp>
    </p:spTree>
    <p:extLst>
      <p:ext uri="{BB962C8B-B14F-4D97-AF65-F5344CB8AC3E}">
        <p14:creationId xmlns:p14="http://schemas.microsoft.com/office/powerpoint/2010/main" val="31774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par>
                          <p:cTn id="8" fill="hold">
                            <p:stCondLst>
                              <p:cond delay="3000"/>
                            </p:stCondLst>
                            <p:childTnLst>
                              <p:par>
                                <p:cTn id="9" presetID="10" presetClass="exit" presetSubtype="0" fill="hold" grpId="0" nodeType="afterEffect">
                                  <p:stCondLst>
                                    <p:cond delay="0"/>
                                  </p:stCondLst>
                                  <p:childTnLst>
                                    <p:animEffect transition="out" filter="fade">
                                      <p:cBhvr>
                                        <p:cTn id="10" dur="4000"/>
                                        <p:tgtEl>
                                          <p:spTgt spid="3"/>
                                        </p:tgtEl>
                                      </p:cBhvr>
                                    </p:animEffect>
                                    <p:set>
                                      <p:cBhvr>
                                        <p:cTn id="11" dur="1" fill="hold">
                                          <p:stCondLst>
                                            <p:cond delay="3999"/>
                                          </p:stCondLst>
                                        </p:cTn>
                                        <p:tgtEl>
                                          <p:spTgt spid="3"/>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nodeType="afterEffect">
                                  <p:stCondLst>
                                    <p:cond delay="0"/>
                                  </p:stCondLst>
                                  <p:childTnLst>
                                    <p:animEffect transition="out" filter="fade">
                                      <p:cBhvr>
                                        <p:cTn id="14" dur="5000"/>
                                        <p:tgtEl>
                                          <p:spTgt spid="1026"/>
                                        </p:tgtEl>
                                      </p:cBhvr>
                                    </p:animEffect>
                                    <p:set>
                                      <p:cBhvr>
                                        <p:cTn id="15" dur="1" fill="hold">
                                          <p:stCondLst>
                                            <p:cond delay="4999"/>
                                          </p:stCondLst>
                                        </p:cTn>
                                        <p:tgtEl>
                                          <p:spTgt spid="1026"/>
                                        </p:tgtEl>
                                        <p:attrNameLst>
                                          <p:attrName>style.visibility</p:attrName>
                                        </p:attrNameLst>
                                      </p:cBhvr>
                                      <p:to>
                                        <p:strVal val="hidden"/>
                                      </p:to>
                                    </p:set>
                                  </p:childTnLst>
                                </p:cTn>
                              </p:par>
                            </p:childTnLst>
                          </p:cTn>
                        </p:par>
                        <p:par>
                          <p:cTn id="16" fill="hold">
                            <p:stCondLst>
                              <p:cond delay="12000"/>
                            </p:stCondLst>
                            <p:childTnLst>
                              <p:par>
                                <p:cTn id="17" presetID="6"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p:cNvSpPr txBox="1">
            <a:spLocks/>
          </p:cNvSpPr>
          <p:nvPr/>
        </p:nvSpPr>
        <p:spPr>
          <a:xfrm>
            <a:off x="201639" y="168812"/>
            <a:ext cx="4736122" cy="879304"/>
          </a:xfrm>
          <a:prstGeom prst="rect">
            <a:avLst/>
          </a:prstGeom>
          <a:solidFill>
            <a:srgbClr val="F6F5EE">
              <a:alpha val="52941"/>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smtClean="0">
                <a:solidFill>
                  <a:srgbClr val="800000"/>
                </a:solidFill>
              </a:rPr>
              <a:t>Pacorro</a:t>
            </a:r>
            <a:endParaRPr lang="nl-NL" b="1" dirty="0">
              <a:solidFill>
                <a:srgbClr val="800000"/>
              </a:solidFill>
            </a:endParaRPr>
          </a:p>
        </p:txBody>
      </p:sp>
      <p:pic>
        <p:nvPicPr>
          <p:cNvPr id="5" name="Afbeelding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0735" y="2703928"/>
            <a:ext cx="2343150" cy="40386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287" y="4723228"/>
            <a:ext cx="1385023" cy="1582615"/>
          </a:xfrm>
          <a:prstGeom prst="rect">
            <a:avLst/>
          </a:prstGeom>
        </p:spPr>
      </p:pic>
      <p:sp>
        <p:nvSpPr>
          <p:cNvPr id="7" name="Wolkvormige toelichting 6"/>
          <p:cNvSpPr/>
          <p:nvPr/>
        </p:nvSpPr>
        <p:spPr>
          <a:xfrm>
            <a:off x="7979798" y="1139190"/>
            <a:ext cx="3344694" cy="1716259"/>
          </a:xfrm>
          <a:prstGeom prst="cloudCallout">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9" name="Actieknop: Einde 8">
            <a:hlinkClick r:id="" action="ppaction://hlinkshowjump?jump=nextslide" highlightClick="1"/>
          </p:cNvPr>
          <p:cNvSpPr/>
          <p:nvPr/>
        </p:nvSpPr>
        <p:spPr>
          <a:xfrm>
            <a:off x="928468" y="223676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10" name="Stroomdiagram: Document 9"/>
          <p:cNvSpPr/>
          <p:nvPr/>
        </p:nvSpPr>
        <p:spPr>
          <a:xfrm>
            <a:off x="2297738" y="105580"/>
            <a:ext cx="4264427"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chemeClr val="bg1"/>
                </a:solidFill>
              </a:rPr>
              <a:t>Vader en moeder zeggen tegen </a:t>
            </a:r>
            <a:r>
              <a:rPr lang="nl-NL" b="1" dirty="0" err="1" smtClean="0">
                <a:solidFill>
                  <a:schemeClr val="bg1"/>
                </a:solidFill>
              </a:rPr>
              <a:t>Pacorro</a:t>
            </a:r>
            <a:r>
              <a:rPr lang="nl-NL" b="1" dirty="0" smtClean="0">
                <a:solidFill>
                  <a:schemeClr val="bg1"/>
                </a:solidFill>
              </a:rPr>
              <a:t> dat hij moet vluchten voor de oorlog. Zij zullen zorgen voor zijn zusje en beloven dat hij terug mag komen als het weer veilig is in hun land. </a:t>
            </a:r>
            <a:r>
              <a:rPr lang="nl-NL" b="1" dirty="0" err="1" smtClean="0">
                <a:solidFill>
                  <a:schemeClr val="bg1"/>
                </a:solidFill>
              </a:rPr>
              <a:t>Pacorro</a:t>
            </a:r>
            <a:r>
              <a:rPr lang="nl-NL" b="1" dirty="0" smtClean="0">
                <a:solidFill>
                  <a:schemeClr val="bg1"/>
                </a:solidFill>
              </a:rPr>
              <a:t> neemt afscheid van zijn hondje en vertrekt……</a:t>
            </a:r>
            <a:endParaRPr lang="nl-NL" b="1" dirty="0">
              <a:solidFill>
                <a:schemeClr val="bg1"/>
              </a:solidFill>
            </a:endParaRPr>
          </a:p>
        </p:txBody>
      </p:sp>
    </p:spTree>
    <p:extLst>
      <p:ext uri="{BB962C8B-B14F-4D97-AF65-F5344CB8AC3E}">
        <p14:creationId xmlns:p14="http://schemas.microsoft.com/office/powerpoint/2010/main" val="1982119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875E-6 2.59259E-6 L -0.72175 0.02222 " pathEditMode="relative" rAng="0" ptsTypes="AA">
                                      <p:cBhvr>
                                        <p:cTn id="6" dur="14000" fill="hold"/>
                                        <p:tgtEl>
                                          <p:spTgt spid="5"/>
                                        </p:tgtEl>
                                        <p:attrNameLst>
                                          <p:attrName>ppt_x</p:attrName>
                                          <p:attrName>ppt_y</p:attrName>
                                        </p:attrNameLst>
                                      </p:cBhvr>
                                      <p:rCtr x="-36094" y="1111"/>
                                    </p:animMotion>
                                  </p:childTnLst>
                                </p:cTn>
                              </p:par>
                              <p:par>
                                <p:cTn id="7" presetID="35" presetClass="path" presetSubtype="0" accel="50000" decel="50000" fill="hold" grpId="0" nodeType="withEffect">
                                  <p:stCondLst>
                                    <p:cond delay="0"/>
                                  </p:stCondLst>
                                  <p:childTnLst>
                                    <p:animMotion origin="layout" path="M 3.33333E-6 -3.7037E-6 L -0.68555 -0.0081 " pathEditMode="relative" rAng="0" ptsTypes="AA">
                                      <p:cBhvr>
                                        <p:cTn id="8" dur="14000" fill="hold"/>
                                        <p:tgtEl>
                                          <p:spTgt spid="7"/>
                                        </p:tgtEl>
                                        <p:attrNameLst>
                                          <p:attrName>ppt_x</p:attrName>
                                          <p:attrName>ppt_y</p:attrName>
                                        </p:attrNameLst>
                                      </p:cBhvr>
                                      <p:rCtr x="-34284" y="-417"/>
                                    </p:animMotion>
                                  </p:childTnLst>
                                </p:cTn>
                              </p:par>
                            </p:childTnLst>
                          </p:cTn>
                        </p:par>
                        <p:par>
                          <p:cTn id="9" fill="hold">
                            <p:stCondLst>
                              <p:cond delay="140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3887" y="3421105"/>
            <a:ext cx="2343150" cy="4038600"/>
          </a:xfrm>
          <a:prstGeom prst="rect">
            <a:avLst/>
          </a:prstGeom>
        </p:spPr>
      </p:pic>
      <p:sp>
        <p:nvSpPr>
          <p:cNvPr id="6" name="Wolkvormige toelichting 5"/>
          <p:cNvSpPr/>
          <p:nvPr/>
        </p:nvSpPr>
        <p:spPr>
          <a:xfrm>
            <a:off x="8590768" y="1049544"/>
            <a:ext cx="3344694" cy="1716259"/>
          </a:xfrm>
          <a:prstGeom prst="cloudCallout">
            <a:avLst>
              <a:gd name="adj1" fmla="val 18299"/>
              <a:gd name="adj2" fmla="val 81304"/>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7" name="Actieknop: Einde 6">
            <a:hlinkClick r:id="" action="ppaction://hlinkshowjump?jump=nextslide" highlightClick="1"/>
          </p:cNvPr>
          <p:cNvSpPr/>
          <p:nvPr/>
        </p:nvSpPr>
        <p:spPr>
          <a:xfrm>
            <a:off x="4269313" y="582379"/>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8" name="Stroomdiagram: Document 7"/>
          <p:cNvSpPr/>
          <p:nvPr/>
        </p:nvSpPr>
        <p:spPr>
          <a:xfrm>
            <a:off x="146209" y="1823267"/>
            <a:ext cx="4264427"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chemeClr val="bg1"/>
                </a:solidFill>
              </a:rPr>
              <a:t>Hij gaat op weg, hij heeft geen keus. Als hij niet gaat zal er van hem verwacht worden dat hij mee gaat vechten. Zijn school is dicht, buiten spelen gaat niet, hij ziet zijn vrienden niet meer…….</a:t>
            </a:r>
            <a:endParaRPr lang="nl-NL" b="1" dirty="0">
              <a:solidFill>
                <a:schemeClr val="bg1"/>
              </a:solidFill>
            </a:endParaRPr>
          </a:p>
        </p:txBody>
      </p:sp>
    </p:spTree>
    <p:extLst>
      <p:ext uri="{BB962C8B-B14F-4D97-AF65-F5344CB8AC3E}">
        <p14:creationId xmlns:p14="http://schemas.microsoft.com/office/powerpoint/2010/main" val="361841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50000" decel="50000" fill="hold" nodeType="afterEffect">
                                  <p:stCondLst>
                                    <p:cond delay="0"/>
                                  </p:stCondLst>
                                  <p:childTnLst>
                                    <p:animMotion origin="layout" path="M -0.62213 -0.15486 L -0.62213 -0.07755 C -0.62213 -0.04306 -0.45065 2.96296E-6 -0.31132 2.96296E-6 L -4.58333E-6 2.96296E-6 " pathEditMode="relative" rAng="0" ptsTypes="AAAA">
                                      <p:cBhvr>
                                        <p:cTn id="6" dur="15000" spd="-100000" fill="hold"/>
                                        <p:tgtEl>
                                          <p:spTgt spid="5"/>
                                        </p:tgtEl>
                                        <p:attrNameLst>
                                          <p:attrName>ppt_x</p:attrName>
                                          <p:attrName>ppt_y</p:attrName>
                                        </p:attrNameLst>
                                      </p:cBhvr>
                                      <p:rCtr x="31107" y="7731"/>
                                    </p:animMotion>
                                  </p:childTnLst>
                                </p:cTn>
                              </p:par>
                              <p:par>
                                <p:cTn id="7" presetID="36" presetClass="path" presetSubtype="0" accel="50000" decel="50000" fill="hold" grpId="0" nodeType="withEffect">
                                  <p:stCondLst>
                                    <p:cond delay="0"/>
                                  </p:stCondLst>
                                  <p:childTnLst>
                                    <p:animMotion origin="layout" path="M -0.55573 -0.16991 L -0.55573 -0.08519 C -0.55573 -0.04722 -0.40261 3.7037E-7 -0.278 3.7037E-7 L 4.375E-6 3.7037E-7 " pathEditMode="relative" rAng="0" ptsTypes="AAAA">
                                      <p:cBhvr>
                                        <p:cTn id="8" dur="15000" spd="-100000" fill="hold"/>
                                        <p:tgtEl>
                                          <p:spTgt spid="6"/>
                                        </p:tgtEl>
                                        <p:attrNameLst>
                                          <p:attrName>ppt_x</p:attrName>
                                          <p:attrName>ppt_y</p:attrName>
                                        </p:attrNameLst>
                                      </p:cBhvr>
                                      <p:rCtr x="27786" y="8495"/>
                                    </p:animMotion>
                                  </p:childTnLst>
                                </p:cTn>
                              </p:par>
                            </p:childTnLst>
                          </p:cTn>
                        </p:par>
                        <p:par>
                          <p:cTn id="9" fill="hold">
                            <p:stCondLst>
                              <p:cond delay="15000"/>
                            </p:stCondLst>
                            <p:childTnLst>
                              <p:par>
                                <p:cTn id="10" presetID="6" presetClass="entr" presetSubtype="16" fill="hold" grpId="0" nodeType="after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81" y="3419475"/>
            <a:ext cx="3095625" cy="3438525"/>
          </a:xfrm>
          <a:prstGeom prst="rect">
            <a:avLst/>
          </a:prstGeom>
        </p:spPr>
      </p:pic>
      <p:sp>
        <p:nvSpPr>
          <p:cNvPr id="5" name="Wolkvormige toelichting 4"/>
          <p:cNvSpPr/>
          <p:nvPr/>
        </p:nvSpPr>
        <p:spPr>
          <a:xfrm>
            <a:off x="2067764" y="368226"/>
            <a:ext cx="3344694" cy="1716259"/>
          </a:xfrm>
          <a:prstGeom prst="cloudCallout">
            <a:avLst>
              <a:gd name="adj1" fmla="val -44956"/>
              <a:gd name="adj2" fmla="val 112644"/>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6" name="Actieknop: Einde 5">
            <a:hlinkClick r:id="" action="ppaction://hlinkshowjump?jump=nextslide" highlightClick="1"/>
          </p:cNvPr>
          <p:cNvSpPr/>
          <p:nvPr/>
        </p:nvSpPr>
        <p:spPr>
          <a:xfrm>
            <a:off x="11512795" y="13464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7" name="Ovale toelichting 6"/>
          <p:cNvSpPr/>
          <p:nvPr/>
        </p:nvSpPr>
        <p:spPr>
          <a:xfrm>
            <a:off x="10309411" y="2025654"/>
            <a:ext cx="1882589" cy="1111623"/>
          </a:xfrm>
          <a:prstGeom prst="wedgeEllipseCallout">
            <a:avLst>
              <a:gd name="adj1" fmla="val 2024"/>
              <a:gd name="adj2" fmla="val 102823"/>
            </a:avLst>
          </a:prstGeom>
          <a:solidFill>
            <a:srgbClr val="CCFF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e toelichting 7"/>
          <p:cNvSpPr/>
          <p:nvPr/>
        </p:nvSpPr>
        <p:spPr>
          <a:xfrm>
            <a:off x="8713694" y="601808"/>
            <a:ext cx="2115670" cy="1626533"/>
          </a:xfrm>
          <a:prstGeom prst="wedgeEllipseCallout">
            <a:avLst>
              <a:gd name="adj1" fmla="val 22331"/>
              <a:gd name="adj2" fmla="val 133549"/>
            </a:avLst>
          </a:prstGeom>
          <a:solidFill>
            <a:srgbClr val="FFCC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Document 8"/>
          <p:cNvSpPr/>
          <p:nvPr/>
        </p:nvSpPr>
        <p:spPr>
          <a:xfrm>
            <a:off x="0" y="1"/>
            <a:ext cx="8713694" cy="601808"/>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Samen met duizenden anderen steekt hij uiteindelijk de grens van Libanon over…..</a:t>
            </a:r>
            <a:endParaRPr lang="nl-NL" b="1" dirty="0">
              <a:solidFill>
                <a:srgbClr val="333300"/>
              </a:solidFill>
            </a:endParaRPr>
          </a:p>
        </p:txBody>
      </p:sp>
      <p:pic>
        <p:nvPicPr>
          <p:cNvPr id="2050" name="Picture 2" descr="http://brabosh.files.wordpress.com/2010/07/w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79" y="577881"/>
            <a:ext cx="2071057" cy="17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4.44444E-6 L 0.33529 0.21805 " pathEditMode="relative" rAng="0" ptsTypes="AA">
                                      <p:cBhvr>
                                        <p:cTn id="6" dur="12000" fill="hold"/>
                                        <p:tgtEl>
                                          <p:spTgt spid="4"/>
                                        </p:tgtEl>
                                        <p:attrNameLst>
                                          <p:attrName>ppt_x</p:attrName>
                                          <p:attrName>ppt_y</p:attrName>
                                        </p:attrNameLst>
                                      </p:cBhvr>
                                      <p:rCtr x="16758" y="10903"/>
                                    </p:animMotion>
                                  </p:childTnLst>
                                </p:cTn>
                              </p:par>
                              <p:par>
                                <p:cTn id="7" presetID="42" presetClass="path" presetSubtype="0" accel="50000" decel="50000" fill="hold" grpId="0" nodeType="withEffect">
                                  <p:stCondLst>
                                    <p:cond delay="0"/>
                                  </p:stCondLst>
                                  <p:childTnLst>
                                    <p:animMotion origin="layout" path="M -8.33333E-7 -3.7037E-6 L 0.40938 0.25 " pathEditMode="relative" rAng="0" ptsTypes="AA">
                                      <p:cBhvr>
                                        <p:cTn id="8" dur="12000" fill="hold"/>
                                        <p:tgtEl>
                                          <p:spTgt spid="5"/>
                                        </p:tgtEl>
                                        <p:attrNameLst>
                                          <p:attrName>ppt_x</p:attrName>
                                          <p:attrName>ppt_y</p:attrName>
                                        </p:attrNameLst>
                                      </p:cBhvr>
                                      <p:rCtr x="20469" y="12500"/>
                                    </p:animMotion>
                                  </p:childTnLst>
                                </p:cTn>
                              </p:par>
                            </p:childTnLst>
                          </p:cTn>
                        </p:par>
                        <p:par>
                          <p:cTn id="9" fill="hold">
                            <p:stCondLst>
                              <p:cond delay="12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0"/>
                                        <p:tgtEl>
                                          <p:spTgt spid="8"/>
                                        </p:tgtEl>
                                      </p:cBhvr>
                                    </p:animEffect>
                                  </p:childTnLst>
                                </p:cTn>
                              </p:par>
                            </p:childTnLst>
                          </p:cTn>
                        </p:par>
                        <p:par>
                          <p:cTn id="13" fill="hold">
                            <p:stCondLst>
                              <p:cond delay="17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0"/>
                                        <p:tgtEl>
                                          <p:spTgt spid="7"/>
                                        </p:tgtEl>
                                      </p:cBhvr>
                                    </p:animEffect>
                                  </p:childTnLst>
                                </p:cTn>
                              </p:par>
                            </p:childTnLst>
                          </p:cTn>
                        </p:par>
                        <p:par>
                          <p:cTn id="17" fill="hold">
                            <p:stCondLst>
                              <p:cond delay="22000"/>
                            </p:stCondLst>
                            <p:childTnLst>
                              <p:par>
                                <p:cTn id="18" presetID="6"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3689" y="1907177"/>
            <a:ext cx="1339934" cy="1488357"/>
          </a:xfrm>
          <a:prstGeom prst="rect">
            <a:avLst/>
          </a:prstGeom>
        </p:spPr>
      </p:pic>
      <p:sp>
        <p:nvSpPr>
          <p:cNvPr id="5" name="Stroomdiagram: Document 4"/>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Hij komt aan bij een tentenkamp…………….</a:t>
            </a:r>
            <a:endParaRPr lang="nl-NL" b="1" dirty="0">
              <a:solidFill>
                <a:srgbClr val="333300"/>
              </a:solidFill>
            </a:endParaRPr>
          </a:p>
        </p:txBody>
      </p:sp>
      <p:sp>
        <p:nvSpPr>
          <p:cNvPr id="6" name="Wolkvormige toelichting 5"/>
          <p:cNvSpPr/>
          <p:nvPr/>
        </p:nvSpPr>
        <p:spPr>
          <a:xfrm>
            <a:off x="6493623" y="190918"/>
            <a:ext cx="3344694" cy="1716259"/>
          </a:xfrm>
          <a:prstGeom prst="cloudCallout">
            <a:avLst>
              <a:gd name="adj1" fmla="val -56984"/>
              <a:gd name="adj2" fmla="val 51556"/>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7" name="Actieknop: Einde 6">
            <a:hlinkClick r:id="" action="ppaction://hlinkshowjump?jump=nextslide" highlightClick="1"/>
          </p:cNvPr>
          <p:cNvSpPr/>
          <p:nvPr/>
        </p:nvSpPr>
        <p:spPr>
          <a:xfrm>
            <a:off x="11512795" y="13464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592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4.16667E-6 -4.07407E-6 L 0.16849 0.10857 " pathEditMode="relative" rAng="0" ptsTypes="AA">
                                      <p:cBhvr>
                                        <p:cTn id="6" dur="12000" fill="hold"/>
                                        <p:tgtEl>
                                          <p:spTgt spid="4"/>
                                        </p:tgtEl>
                                        <p:attrNameLst>
                                          <p:attrName>ppt_x</p:attrName>
                                          <p:attrName>ppt_y</p:attrName>
                                        </p:attrNameLst>
                                      </p:cBhvr>
                                      <p:rCtr x="8424" y="5417"/>
                                    </p:animMotion>
                                  </p:childTnLst>
                                </p:cTn>
                              </p:par>
                              <p:par>
                                <p:cTn id="7" presetID="49" presetClass="path" presetSubtype="0" accel="50000" decel="50000" fill="hold" grpId="0" nodeType="withEffect">
                                  <p:stCondLst>
                                    <p:cond delay="0"/>
                                  </p:stCondLst>
                                  <p:childTnLst>
                                    <p:animMotion origin="layout" path="M -1.45833E-6 2.22222E-6 L 0.17279 0.0868 " pathEditMode="relative" rAng="0" ptsTypes="AA">
                                      <p:cBhvr>
                                        <p:cTn id="8" dur="12000" fill="hold"/>
                                        <p:tgtEl>
                                          <p:spTgt spid="6"/>
                                        </p:tgtEl>
                                        <p:attrNameLst>
                                          <p:attrName>ppt_x</p:attrName>
                                          <p:attrName>ppt_y</p:attrName>
                                        </p:attrNameLst>
                                      </p:cBhvr>
                                      <p:rCtr x="8633" y="4329"/>
                                    </p:animMotion>
                                  </p:childTnLst>
                                </p:cTn>
                              </p:par>
                            </p:childTnLst>
                          </p:cTn>
                        </p:par>
                        <p:par>
                          <p:cTn id="9" fill="hold">
                            <p:stCondLst>
                              <p:cond delay="12000"/>
                            </p:stCondLst>
                            <p:childTnLst>
                              <p:par>
                                <p:cTn id="10" presetID="22" presetClass="exit" presetSubtype="4" fill="hold" nodeType="after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125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87" y="2712075"/>
            <a:ext cx="2570678" cy="2570678"/>
          </a:xfrm>
          <a:prstGeom prst="rect">
            <a:avLst/>
          </a:prstGeom>
        </p:spPr>
      </p:pic>
      <p:sp>
        <p:nvSpPr>
          <p:cNvPr id="5" name="Wolkvormige toelichting 4"/>
          <p:cNvSpPr/>
          <p:nvPr/>
        </p:nvSpPr>
        <p:spPr>
          <a:xfrm>
            <a:off x="1457983" y="995816"/>
            <a:ext cx="3344694" cy="1716259"/>
          </a:xfrm>
          <a:prstGeom prst="cloudCallout">
            <a:avLst>
              <a:gd name="adj1" fmla="val -56984"/>
              <a:gd name="adj2" fmla="val 51556"/>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6" name="Ovale toelichting 5"/>
          <p:cNvSpPr/>
          <p:nvPr/>
        </p:nvSpPr>
        <p:spPr>
          <a:xfrm>
            <a:off x="5815948" y="995816"/>
            <a:ext cx="2115670" cy="1626533"/>
          </a:xfrm>
          <a:prstGeom prst="wedgeEllipseCallout">
            <a:avLst>
              <a:gd name="adj1" fmla="val 22331"/>
              <a:gd name="adj2" fmla="val 133549"/>
            </a:avLst>
          </a:prstGeom>
          <a:solidFill>
            <a:srgbClr val="FFCC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e toelichting 6"/>
          <p:cNvSpPr/>
          <p:nvPr/>
        </p:nvSpPr>
        <p:spPr>
          <a:xfrm>
            <a:off x="8107123" y="2156263"/>
            <a:ext cx="1882589" cy="1111623"/>
          </a:xfrm>
          <a:prstGeom prst="wedgeEllipseCallout">
            <a:avLst>
              <a:gd name="adj1" fmla="val 2024"/>
              <a:gd name="adj2" fmla="val 102823"/>
            </a:avLst>
          </a:prstGeom>
          <a:solidFill>
            <a:srgbClr val="CCFF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e toelichting 7"/>
          <p:cNvSpPr/>
          <p:nvPr/>
        </p:nvSpPr>
        <p:spPr>
          <a:xfrm>
            <a:off x="10104609" y="1155975"/>
            <a:ext cx="2115670" cy="1626533"/>
          </a:xfrm>
          <a:prstGeom prst="wedgeEllipseCallout">
            <a:avLst>
              <a:gd name="adj1" fmla="val -42195"/>
              <a:gd name="adj2" fmla="val 116921"/>
            </a:avLst>
          </a:prstGeom>
          <a:solidFill>
            <a:schemeClr val="accent1">
              <a:lumMod val="60000"/>
              <a:lumOff val="40000"/>
              <a:alpha val="7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Document 8"/>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De mensen praten……</a:t>
            </a:r>
          </a:p>
          <a:p>
            <a:pPr algn="ctr"/>
            <a:r>
              <a:rPr lang="nl-NL" b="1" dirty="0" smtClean="0">
                <a:solidFill>
                  <a:srgbClr val="333300"/>
                </a:solidFill>
              </a:rPr>
              <a:t>Er zijn er die zeggen te willen helpen…kost wel 500 Dollar……………</a:t>
            </a:r>
            <a:endParaRPr lang="nl-NL" b="1" dirty="0">
              <a:solidFill>
                <a:srgbClr val="333300"/>
              </a:solidFill>
            </a:endParaRPr>
          </a:p>
        </p:txBody>
      </p:sp>
      <p:sp>
        <p:nvSpPr>
          <p:cNvPr id="10" name="Actieknop: Einde 9">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637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0"/>
                                        <p:tgtEl>
                                          <p:spTgt spid="8"/>
                                        </p:tgtEl>
                                      </p:cBhvr>
                                    </p:animEffect>
                                  </p:childTnLst>
                                </p:cTn>
                              </p:par>
                            </p:childTnLst>
                          </p:cTn>
                        </p:par>
                        <p:par>
                          <p:cTn id="16" fill="hold">
                            <p:stCondLst>
                              <p:cond delay="15000"/>
                            </p:stCondLst>
                            <p:childTnLst>
                              <p:par>
                                <p:cTn id="17" presetID="6" presetClass="entr" presetSubtype="16"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663" y="3182363"/>
            <a:ext cx="1106847" cy="1558939"/>
          </a:xfrm>
          <a:prstGeom prst="rect">
            <a:avLst/>
          </a:prstGeom>
        </p:spPr>
      </p:pic>
      <p:sp>
        <p:nvSpPr>
          <p:cNvPr id="3" name="Rechthoekige toelichting 2"/>
          <p:cNvSpPr/>
          <p:nvPr/>
        </p:nvSpPr>
        <p:spPr>
          <a:xfrm>
            <a:off x="1854558" y="1094704"/>
            <a:ext cx="3232597" cy="1171978"/>
          </a:xfrm>
          <a:prstGeom prst="wedgeRectCallout">
            <a:avLst>
              <a:gd name="adj1" fmla="val -11271"/>
              <a:gd name="adj2" fmla="val 125137"/>
            </a:avLst>
          </a:prstGeom>
          <a:solidFill>
            <a:srgbClr val="FFFF99">
              <a:alpha val="52157"/>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Wolkvormige toelichting 3"/>
          <p:cNvSpPr/>
          <p:nvPr/>
        </p:nvSpPr>
        <p:spPr>
          <a:xfrm>
            <a:off x="9156879" y="1094704"/>
            <a:ext cx="2601532" cy="1764406"/>
          </a:xfrm>
          <a:prstGeom prst="cloudCallout">
            <a:avLst/>
          </a:prstGeom>
          <a:solidFill>
            <a:srgbClr val="CCFF66">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oelichting met afgeronde rechthoek 4"/>
          <p:cNvSpPr/>
          <p:nvPr/>
        </p:nvSpPr>
        <p:spPr>
          <a:xfrm>
            <a:off x="6722773" y="631065"/>
            <a:ext cx="2331076" cy="1345842"/>
          </a:xfrm>
          <a:prstGeom prst="wedgeRoundRectCallout">
            <a:avLst>
              <a:gd name="adj1" fmla="val 41598"/>
              <a:gd name="adj2" fmla="val 138098"/>
              <a:gd name="adj3" fmla="val 16667"/>
            </a:avLst>
          </a:prstGeom>
          <a:solidFill>
            <a:srgbClr val="CCFF66">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ctieknop: Einde 5">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806" y="4612100"/>
            <a:ext cx="3501933" cy="2407579"/>
          </a:xfrm>
          <a:prstGeom prst="rect">
            <a:avLst/>
          </a:prstGeom>
        </p:spPr>
      </p:pic>
      <p:sp>
        <p:nvSpPr>
          <p:cNvPr id="8" name="Wolkvormige toelichting 7"/>
          <p:cNvSpPr/>
          <p:nvPr/>
        </p:nvSpPr>
        <p:spPr>
          <a:xfrm>
            <a:off x="5087155" y="2745660"/>
            <a:ext cx="3697356" cy="1948069"/>
          </a:xfrm>
          <a:prstGeom prst="cloudCallout">
            <a:avLst/>
          </a:prstGeom>
          <a:solidFill>
            <a:srgbClr val="FFFFCC">
              <a:alpha val="7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532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childTnLst>
                          </p:cTn>
                        </p:par>
                        <p:par>
                          <p:cTn id="8" fill="hold">
                            <p:stCondLst>
                              <p:cond delay="6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11000"/>
                            </p:stCondLst>
                            <p:childTnLst>
                              <p:par>
                                <p:cTn id="13" presetID="26" presetClass="exit" presetSubtype="0" fill="hold" nodeType="afterEffect">
                                  <p:stCondLst>
                                    <p:cond delay="0"/>
                                  </p:stCondLst>
                                  <p:childTnLst>
                                    <p:animEffect transition="out" filter="wipe(down)">
                                      <p:cBhvr>
                                        <p:cTn id="14" dur="450" accel="50000">
                                          <p:stCondLst>
                                            <p:cond delay="4550"/>
                                          </p:stCondLst>
                                        </p:cTn>
                                        <p:tgtEl>
                                          <p:spTgt spid="2"/>
                                        </p:tgtEl>
                                      </p:cBhvr>
                                    </p:animEffect>
                                    <p:anim calcmode="lin" valueType="num">
                                      <p:cBhvr>
                                        <p:cTn id="15" dur="4555"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6" dur="445">
                                          <p:stCondLst>
                                            <p:cond delay="4555"/>
                                          </p:stCondLst>
                                        </p:cTn>
                                        <p:tgtEl>
                                          <p:spTgt spid="2"/>
                                        </p:tgtEl>
                                        <p:attrNameLst>
                                          <p:attrName>ppt_x</p:attrName>
                                        </p:attrNameLst>
                                      </p:cBhvr>
                                      <p:tavLst>
                                        <p:tav tm="0">
                                          <p:val>
                                            <p:strVal val="ppt_x"/>
                                          </p:val>
                                        </p:tav>
                                        <p:tav tm="100000">
                                          <p:val>
                                            <p:strVal val="ppt_x"/>
                                          </p:val>
                                        </p:tav>
                                      </p:tavLst>
                                    </p:anim>
                                    <p:anim calcmode="lin" valueType="num">
                                      <p:cBhvr>
                                        <p:cTn id="17" dur="1660"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1660" tmFilter="0, 0; 0.125,0.2665; 0.25,0.4; 0.375,0.465; 0.5,0.5;  0.625,0.535; 0.75,0.6; 0.875,0.7335; 1,1">
                                          <p:stCondLst>
                                            <p:cond delay="1660"/>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830" tmFilter="0, 0; 0.125,0.2665; 0.25,0.4; 0.375,0.465; 0.5,0.5;  0.625,0.535; 0.75,0.6; 0.875,0.7335; 1,1">
                                          <p:stCondLst>
                                            <p:cond delay="3310"/>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410" tmFilter="0, 0; 0.125,0.2665; 0.25,0.4; 0.375,0.465; 0.5,0.5;  0.625,0.535; 0.75,0.6; 0.875,0.7335; 1,1">
                                          <p:stCondLst>
                                            <p:cond delay="4140"/>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450" accel="50000">
                                          <p:stCondLst>
                                            <p:cond delay="4550"/>
                                          </p:stCondLst>
                                        </p:cTn>
                                        <p:tgtEl>
                                          <p:spTgt spid="2"/>
                                        </p:tgtEl>
                                        <p:attrNameLst>
                                          <p:attrName>ppt_y</p:attrName>
                                        </p:attrNameLst>
                                      </p:cBhvr>
                                      <p:tavLst>
                                        <p:tav tm="0">
                                          <p:val>
                                            <p:strVal val="ppt_y"/>
                                          </p:val>
                                        </p:tav>
                                        <p:tav tm="100000">
                                          <p:val>
                                            <p:strVal val="ppt_y+ppt_h"/>
                                          </p:val>
                                        </p:tav>
                                      </p:tavLst>
                                    </p:anim>
                                    <p:animScale>
                                      <p:cBhvr>
                                        <p:cTn id="22" dur="65">
                                          <p:stCondLst>
                                            <p:cond delay="1550"/>
                                          </p:stCondLst>
                                        </p:cTn>
                                        <p:tgtEl>
                                          <p:spTgt spid="2"/>
                                        </p:tgtEl>
                                      </p:cBhvr>
                                      <p:to x="100000" y="60000"/>
                                    </p:animScale>
                                    <p:animScale>
                                      <p:cBhvr>
                                        <p:cTn id="23" dur="415" decel="50000">
                                          <p:stCondLst>
                                            <p:cond delay="1615"/>
                                          </p:stCondLst>
                                        </p:cTn>
                                        <p:tgtEl>
                                          <p:spTgt spid="2"/>
                                        </p:tgtEl>
                                      </p:cBhvr>
                                      <p:to x="100000" y="100000"/>
                                    </p:animScale>
                                    <p:animScale>
                                      <p:cBhvr>
                                        <p:cTn id="24" dur="65">
                                          <p:stCondLst>
                                            <p:cond delay="3280"/>
                                          </p:stCondLst>
                                        </p:cTn>
                                        <p:tgtEl>
                                          <p:spTgt spid="2"/>
                                        </p:tgtEl>
                                      </p:cBhvr>
                                      <p:to x="100000" y="80000"/>
                                    </p:animScale>
                                    <p:animScale>
                                      <p:cBhvr>
                                        <p:cTn id="25" dur="415" decel="50000">
                                          <p:stCondLst>
                                            <p:cond delay="3345"/>
                                          </p:stCondLst>
                                        </p:cTn>
                                        <p:tgtEl>
                                          <p:spTgt spid="2"/>
                                        </p:tgtEl>
                                      </p:cBhvr>
                                      <p:to x="100000" y="100000"/>
                                    </p:animScale>
                                    <p:animScale>
                                      <p:cBhvr>
                                        <p:cTn id="26" dur="65">
                                          <p:stCondLst>
                                            <p:cond delay="4105"/>
                                          </p:stCondLst>
                                        </p:cTn>
                                        <p:tgtEl>
                                          <p:spTgt spid="2"/>
                                        </p:tgtEl>
                                      </p:cBhvr>
                                      <p:to x="100000" y="90000"/>
                                    </p:animScale>
                                    <p:animScale>
                                      <p:cBhvr>
                                        <p:cTn id="27" dur="415" decel="50000">
                                          <p:stCondLst>
                                            <p:cond delay="4170"/>
                                          </p:stCondLst>
                                        </p:cTn>
                                        <p:tgtEl>
                                          <p:spTgt spid="2"/>
                                        </p:tgtEl>
                                      </p:cBhvr>
                                      <p:to x="100000" y="100000"/>
                                    </p:animScale>
                                    <p:animScale>
                                      <p:cBhvr>
                                        <p:cTn id="28" dur="65">
                                          <p:stCondLst>
                                            <p:cond delay="4520"/>
                                          </p:stCondLst>
                                        </p:cTn>
                                        <p:tgtEl>
                                          <p:spTgt spid="2"/>
                                        </p:tgtEl>
                                      </p:cBhvr>
                                      <p:to x="100000" y="95000"/>
                                    </p:animScale>
                                    <p:animScale>
                                      <p:cBhvr>
                                        <p:cTn id="29" dur="415" decel="50000">
                                          <p:stCondLst>
                                            <p:cond delay="4585"/>
                                          </p:stCondLst>
                                        </p:cTn>
                                        <p:tgtEl>
                                          <p:spTgt spid="2"/>
                                        </p:tgtEl>
                                      </p:cBhvr>
                                      <p:to x="100000" y="100000"/>
                                    </p:animScale>
                                    <p:set>
                                      <p:cBhvr>
                                        <p:cTn id="30" dur="1" fill="hold">
                                          <p:stCondLst>
                                            <p:cond delay="4999"/>
                                          </p:stCondLst>
                                        </p:cTn>
                                        <p:tgtEl>
                                          <p:spTgt spid="2"/>
                                        </p:tgtEl>
                                        <p:attrNameLst>
                                          <p:attrName>style.visibility</p:attrName>
                                        </p:attrNameLst>
                                      </p:cBhvr>
                                      <p:to>
                                        <p:strVal val="hidden"/>
                                      </p:to>
                                    </p:set>
                                  </p:childTnLst>
                                </p:cTn>
                              </p:par>
                              <p:par>
                                <p:cTn id="31" presetID="26" presetClass="exit" presetSubtype="0" fill="hold" grpId="0" nodeType="withEffect">
                                  <p:stCondLst>
                                    <p:cond delay="0"/>
                                  </p:stCondLst>
                                  <p:childTnLst>
                                    <p:animEffect transition="out" filter="wipe(down)">
                                      <p:cBhvr>
                                        <p:cTn id="32" dur="450" accel="50000">
                                          <p:stCondLst>
                                            <p:cond delay="4550"/>
                                          </p:stCondLst>
                                        </p:cTn>
                                        <p:tgtEl>
                                          <p:spTgt spid="3"/>
                                        </p:tgtEl>
                                      </p:cBhvr>
                                    </p:animEffect>
                                    <p:anim calcmode="lin" valueType="num">
                                      <p:cBhvr>
                                        <p:cTn id="33" dur="4555"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4" dur="445">
                                          <p:stCondLst>
                                            <p:cond delay="4555"/>
                                          </p:stCondLst>
                                        </p:cTn>
                                        <p:tgtEl>
                                          <p:spTgt spid="3"/>
                                        </p:tgtEl>
                                        <p:attrNameLst>
                                          <p:attrName>ppt_x</p:attrName>
                                        </p:attrNameLst>
                                      </p:cBhvr>
                                      <p:tavLst>
                                        <p:tav tm="0">
                                          <p:val>
                                            <p:strVal val="ppt_x"/>
                                          </p:val>
                                        </p:tav>
                                        <p:tav tm="100000">
                                          <p:val>
                                            <p:strVal val="ppt_x"/>
                                          </p:val>
                                        </p:tav>
                                      </p:tavLst>
                                    </p:anim>
                                    <p:anim calcmode="lin" valueType="num">
                                      <p:cBhvr>
                                        <p:cTn id="35" dur="1660"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6" dur="1660" tmFilter="0, 0; 0.125,0.2665; 0.25,0.4; 0.375,0.465; 0.5,0.5;  0.625,0.535; 0.75,0.6; 0.875,0.7335; 1,1">
                                          <p:stCondLst>
                                            <p:cond delay="1660"/>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7" dur="830" tmFilter="0, 0; 0.125,0.2665; 0.25,0.4; 0.375,0.465; 0.5,0.5;  0.625,0.535; 0.75,0.6; 0.875,0.7335; 1,1">
                                          <p:stCondLst>
                                            <p:cond delay="3310"/>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8" dur="410" tmFilter="0, 0; 0.125,0.2665; 0.25,0.4; 0.375,0.465; 0.5,0.5;  0.625,0.535; 0.75,0.6; 0.875,0.7335; 1,1">
                                          <p:stCondLst>
                                            <p:cond delay="4140"/>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9" dur="450" accel="50000">
                                          <p:stCondLst>
                                            <p:cond delay="4550"/>
                                          </p:stCondLst>
                                        </p:cTn>
                                        <p:tgtEl>
                                          <p:spTgt spid="3"/>
                                        </p:tgtEl>
                                        <p:attrNameLst>
                                          <p:attrName>ppt_y</p:attrName>
                                        </p:attrNameLst>
                                      </p:cBhvr>
                                      <p:tavLst>
                                        <p:tav tm="0">
                                          <p:val>
                                            <p:strVal val="ppt_y"/>
                                          </p:val>
                                        </p:tav>
                                        <p:tav tm="100000">
                                          <p:val>
                                            <p:strVal val="ppt_y+ppt_h"/>
                                          </p:val>
                                        </p:tav>
                                      </p:tavLst>
                                    </p:anim>
                                    <p:animScale>
                                      <p:cBhvr>
                                        <p:cTn id="40" dur="65">
                                          <p:stCondLst>
                                            <p:cond delay="1550"/>
                                          </p:stCondLst>
                                        </p:cTn>
                                        <p:tgtEl>
                                          <p:spTgt spid="3"/>
                                        </p:tgtEl>
                                      </p:cBhvr>
                                      <p:to x="100000" y="60000"/>
                                    </p:animScale>
                                    <p:animScale>
                                      <p:cBhvr>
                                        <p:cTn id="41" dur="415" decel="50000">
                                          <p:stCondLst>
                                            <p:cond delay="1615"/>
                                          </p:stCondLst>
                                        </p:cTn>
                                        <p:tgtEl>
                                          <p:spTgt spid="3"/>
                                        </p:tgtEl>
                                      </p:cBhvr>
                                      <p:to x="100000" y="100000"/>
                                    </p:animScale>
                                    <p:animScale>
                                      <p:cBhvr>
                                        <p:cTn id="42" dur="65">
                                          <p:stCondLst>
                                            <p:cond delay="3280"/>
                                          </p:stCondLst>
                                        </p:cTn>
                                        <p:tgtEl>
                                          <p:spTgt spid="3"/>
                                        </p:tgtEl>
                                      </p:cBhvr>
                                      <p:to x="100000" y="80000"/>
                                    </p:animScale>
                                    <p:animScale>
                                      <p:cBhvr>
                                        <p:cTn id="43" dur="415" decel="50000">
                                          <p:stCondLst>
                                            <p:cond delay="3345"/>
                                          </p:stCondLst>
                                        </p:cTn>
                                        <p:tgtEl>
                                          <p:spTgt spid="3"/>
                                        </p:tgtEl>
                                      </p:cBhvr>
                                      <p:to x="100000" y="100000"/>
                                    </p:animScale>
                                    <p:animScale>
                                      <p:cBhvr>
                                        <p:cTn id="44" dur="65">
                                          <p:stCondLst>
                                            <p:cond delay="4105"/>
                                          </p:stCondLst>
                                        </p:cTn>
                                        <p:tgtEl>
                                          <p:spTgt spid="3"/>
                                        </p:tgtEl>
                                      </p:cBhvr>
                                      <p:to x="100000" y="90000"/>
                                    </p:animScale>
                                    <p:animScale>
                                      <p:cBhvr>
                                        <p:cTn id="45" dur="415" decel="50000">
                                          <p:stCondLst>
                                            <p:cond delay="4170"/>
                                          </p:stCondLst>
                                        </p:cTn>
                                        <p:tgtEl>
                                          <p:spTgt spid="3"/>
                                        </p:tgtEl>
                                      </p:cBhvr>
                                      <p:to x="100000" y="100000"/>
                                    </p:animScale>
                                    <p:animScale>
                                      <p:cBhvr>
                                        <p:cTn id="46" dur="65">
                                          <p:stCondLst>
                                            <p:cond delay="4520"/>
                                          </p:stCondLst>
                                        </p:cTn>
                                        <p:tgtEl>
                                          <p:spTgt spid="3"/>
                                        </p:tgtEl>
                                      </p:cBhvr>
                                      <p:to x="100000" y="95000"/>
                                    </p:animScale>
                                    <p:animScale>
                                      <p:cBhvr>
                                        <p:cTn id="47" dur="415" decel="50000">
                                          <p:stCondLst>
                                            <p:cond delay="4585"/>
                                          </p:stCondLst>
                                        </p:cTn>
                                        <p:tgtEl>
                                          <p:spTgt spid="3"/>
                                        </p:tgtEl>
                                      </p:cBhvr>
                                      <p:to x="100000" y="100000"/>
                                    </p:animScale>
                                    <p:set>
                                      <p:cBhvr>
                                        <p:cTn id="48" dur="1" fill="hold">
                                          <p:stCondLst>
                                            <p:cond delay="4999"/>
                                          </p:stCondLst>
                                        </p:cTn>
                                        <p:tgtEl>
                                          <p:spTgt spid="3"/>
                                        </p:tgtEl>
                                        <p:attrNameLst>
                                          <p:attrName>style.visibility</p:attrName>
                                        </p:attrNameLst>
                                      </p:cBhvr>
                                      <p:to>
                                        <p:strVal val="hidden"/>
                                      </p:to>
                                    </p:set>
                                  </p:childTnLst>
                                </p:cTn>
                              </p:par>
                            </p:childTnLst>
                          </p:cTn>
                        </p:par>
                        <p:par>
                          <p:cTn id="49" fill="hold">
                            <p:stCondLst>
                              <p:cond delay="16000"/>
                            </p:stCondLst>
                            <p:childTnLst>
                              <p:par>
                                <p:cTn id="50" presetID="1" presetClass="entr" presetSubtype="0" fill="hold" nodeType="afterEffect">
                                  <p:stCondLst>
                                    <p:cond delay="0"/>
                                  </p:stCondLst>
                                  <p:childTnLst>
                                    <p:set>
                                      <p:cBhvr>
                                        <p:cTn id="51" dur="1" fill="hold">
                                          <p:stCondLst>
                                            <p:cond delay="9"/>
                                          </p:stCondLst>
                                        </p:cTn>
                                        <p:tgtEl>
                                          <p:spTgt spid="7"/>
                                        </p:tgtEl>
                                        <p:attrNameLst>
                                          <p:attrName>style.visibility</p:attrName>
                                        </p:attrNameLst>
                                      </p:cBhvr>
                                      <p:to>
                                        <p:strVal val="visible"/>
                                      </p:to>
                                    </p:set>
                                  </p:childTnLst>
                                </p:cTn>
                              </p:par>
                            </p:childTnLst>
                          </p:cTn>
                        </p:par>
                        <p:par>
                          <p:cTn id="52" fill="hold">
                            <p:stCondLst>
                              <p:cond delay="16010"/>
                            </p:stCondLst>
                            <p:childTnLst>
                              <p:par>
                                <p:cTn id="53" presetID="10" presetClass="exit" presetSubtype="0" fill="hold" grpId="1" nodeType="after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par>
                          <p:cTn id="61" fill="hold">
                            <p:stCondLst>
                              <p:cond delay="16510"/>
                            </p:stCondLst>
                            <p:childTnLst>
                              <p:par>
                                <p:cTn id="62" presetID="6" presetClass="entr" presetSubtype="16"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ircle(in)">
                                      <p:cBhvr>
                                        <p:cTn id="6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44503">
            <a:off x="5122681" y="2871988"/>
            <a:ext cx="2498528" cy="3569326"/>
          </a:xfrm>
          <a:prstGeom prst="rect">
            <a:avLst/>
          </a:prstGeom>
        </p:spPr>
      </p:pic>
      <p:sp>
        <p:nvSpPr>
          <p:cNvPr id="3" name="Wolkvormige toelichting 2"/>
          <p:cNvSpPr/>
          <p:nvPr/>
        </p:nvSpPr>
        <p:spPr>
          <a:xfrm>
            <a:off x="5962919" y="334849"/>
            <a:ext cx="3090930" cy="1970468"/>
          </a:xfrm>
          <a:prstGeom prst="cloudCallout">
            <a:avLst>
              <a:gd name="adj1" fmla="val -33089"/>
              <a:gd name="adj2" fmla="val 100950"/>
            </a:avLst>
          </a:prstGeom>
          <a:solidFill>
            <a:srgbClr val="FFFFCC">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oelichting met afgeronde rechthoek 3"/>
          <p:cNvSpPr/>
          <p:nvPr/>
        </p:nvSpPr>
        <p:spPr>
          <a:xfrm>
            <a:off x="155565" y="546536"/>
            <a:ext cx="2331076" cy="1345842"/>
          </a:xfrm>
          <a:prstGeom prst="wedgeRoundRectCallout">
            <a:avLst>
              <a:gd name="adj1" fmla="val -991"/>
              <a:gd name="adj2" fmla="val 152657"/>
              <a:gd name="adj3" fmla="val 16667"/>
            </a:avLst>
          </a:prstGeom>
          <a:solidFill>
            <a:srgbClr val="CCFF66">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ctieknop: Einde 4">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514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250"/>
                                        <p:tgtEl>
                                          <p:spTgt spid="4"/>
                                        </p:tgtEl>
                                      </p:cBhvr>
                                    </p:animEffect>
                                  </p:childTnLst>
                                </p:cTn>
                              </p:par>
                              <p:par>
                                <p:cTn id="8" presetID="42" presetClass="path" presetSubtype="0" accel="50000" decel="50000" fill="hold" nodeType="withEffect">
                                  <p:stCondLst>
                                    <p:cond delay="0"/>
                                  </p:stCondLst>
                                  <p:childTnLst>
                                    <p:animMotion origin="layout" path="M 3.75E-6 4.81481E-6 L -0.14128 0.41412 " pathEditMode="relative" rAng="0" ptsTypes="AA">
                                      <p:cBhvr>
                                        <p:cTn id="9" dur="15000" fill="hold"/>
                                        <p:tgtEl>
                                          <p:spTgt spid="2"/>
                                        </p:tgtEl>
                                        <p:attrNameLst>
                                          <p:attrName>ppt_x</p:attrName>
                                          <p:attrName>ppt_y</p:attrName>
                                        </p:attrNameLst>
                                      </p:cBhvr>
                                      <p:rCtr x="-7070" y="20694"/>
                                    </p:animMotion>
                                  </p:childTnLst>
                                </p:cTn>
                              </p:par>
                              <p:par>
                                <p:cTn id="10" presetID="56" presetClass="path" presetSubtype="0" accel="50000" decel="50000" fill="hold" grpId="0" nodeType="withEffect">
                                  <p:stCondLst>
                                    <p:cond delay="0"/>
                                  </p:stCondLst>
                                  <p:childTnLst>
                                    <p:animMotion origin="layout" path="M -0.0629 0.11991 L 0.24244 -0.21342 " pathEditMode="relative" rAng="0" ptsTypes="AA">
                                      <p:cBhvr>
                                        <p:cTn id="11" dur="14000" spd="-100000" fill="hold"/>
                                        <p:tgtEl>
                                          <p:spTgt spid="3"/>
                                        </p:tgtEl>
                                        <p:attrNameLst>
                                          <p:attrName>ppt_x</p:attrName>
                                          <p:attrName>ppt_y</p:attrName>
                                        </p:attrNameLst>
                                      </p:cBhvr>
                                      <p:rCtr x="15260" y="-16667"/>
                                    </p:animMotion>
                                  </p:childTnLst>
                                </p:cTn>
                              </p:par>
                              <p:par>
                                <p:cTn id="12" presetID="10" presetClass="exit" presetSubtype="0" fill="hold" grpId="1" nodeType="withEffect">
                                  <p:stCondLst>
                                    <p:cond delay="0"/>
                                  </p:stCondLst>
                                  <p:childTnLst>
                                    <p:animEffect transition="out" filter="fade">
                                      <p:cBhvr>
                                        <p:cTn id="13" dur="14000"/>
                                        <p:tgtEl>
                                          <p:spTgt spid="3"/>
                                        </p:tgtEl>
                                      </p:cBhvr>
                                    </p:animEffect>
                                    <p:set>
                                      <p:cBhvr>
                                        <p:cTn id="14" dur="1" fill="hold">
                                          <p:stCondLst>
                                            <p:cond delay="13999"/>
                                          </p:stCondLst>
                                        </p:cTn>
                                        <p:tgtEl>
                                          <p:spTgt spid="3"/>
                                        </p:tgtEl>
                                        <p:attrNameLst>
                                          <p:attrName>style.visibility</p:attrName>
                                        </p:attrNameLst>
                                      </p:cBhvr>
                                      <p:to>
                                        <p:strVal val="hidden"/>
                                      </p:to>
                                    </p:set>
                                  </p:childTnLst>
                                </p:cTn>
                              </p:par>
                            </p:childTnLst>
                          </p:cTn>
                        </p:par>
                        <p:par>
                          <p:cTn id="15" fill="hold">
                            <p:stCondLst>
                              <p:cond delay="15000"/>
                            </p:stCondLst>
                            <p:childTnLst>
                              <p:par>
                                <p:cTn id="16" presetID="10" presetClass="exit" presetSubtype="0" fill="hold" grpId="1"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15500"/>
                            </p:stCondLst>
                            <p:childTnLst>
                              <p:par>
                                <p:cTn id="20" presetID="6" presetClass="entr" presetSubtype="16" fill="hold" grpId="0" nodeType="afterEffect">
                                  <p:stCondLst>
                                    <p:cond delay="200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282</Words>
  <Application>Microsoft Office PowerPoint</Application>
  <PresentationFormat>Breedbeeld</PresentationFormat>
  <Paragraphs>23</Paragraphs>
  <Slides>13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Opdracht: schrijf dit verhaal af…….</vt:lpstr>
      <vt:lpstr>Gewoon een straat in Syrië</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Scholengemeenschap Were Di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Gewoon een straat in Syrië</dc:title>
  <dc:creator>martine kwinten</dc:creator>
  <cp:lastModifiedBy>martine kwinten</cp:lastModifiedBy>
  <cp:revision>26</cp:revision>
  <dcterms:created xsi:type="dcterms:W3CDTF">2015-10-10T18:02:46Z</dcterms:created>
  <dcterms:modified xsi:type="dcterms:W3CDTF">2015-10-20T13:20:53Z</dcterms:modified>
</cp:coreProperties>
</file>